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1pPr>
    <a:lvl2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2pPr>
    <a:lvl3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3pPr>
    <a:lvl4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4pPr>
    <a:lvl5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5pPr>
    <a:lvl6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6pPr>
    <a:lvl7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7pPr>
    <a:lvl8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8pPr>
    <a:lvl9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dukt Extralight"/>
          <a:ea typeface="Produkt Extralight"/>
          <a:cs typeface="Produkt Extralight"/>
        </a:font>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2E6"/>
          </a:solidFill>
        </a:fill>
      </a:tcStyle>
    </a:wholeTbl>
    <a:band2H>
      <a:tcTxStyle b="def" i="def"/>
      <a:tcStyle>
        <a:tcBdr/>
        <a:fill>
          <a:solidFill>
            <a:srgbClr val="EFF1F3"/>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rodukt Extralight"/>
          <a:ea typeface="Produkt Extralight"/>
          <a:cs typeface="Produkt Extralight"/>
        </a:font>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6E0"/>
          </a:solidFill>
        </a:fill>
      </a:tcStyle>
    </a:wholeTbl>
    <a:band2H>
      <a:tcTxStyle b="def" i="def"/>
      <a:tcStyle>
        <a:tcBdr/>
        <a:fill>
          <a:solidFill>
            <a:srgbClr val="EEF3F0"/>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rodukt Extralight"/>
          <a:ea typeface="Produkt Extralight"/>
          <a:cs typeface="Produkt Extralight"/>
        </a:font>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DCE4"/>
          </a:solidFill>
        </a:fill>
      </a:tcStyle>
    </a:wholeTbl>
    <a:band2H>
      <a:tcTxStyle b="def" i="def"/>
      <a:tcStyle>
        <a:tcBdr/>
        <a:fill>
          <a:solidFill>
            <a:srgbClr val="F3EEF2"/>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rodukt Extralight"/>
          <a:ea typeface="Produkt Extralight"/>
          <a:cs typeface="Produkt Extralight"/>
        </a:font>
        <a:srgbClr val="5358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Produkt Extralight"/>
          <a:ea typeface="Produkt Extralight"/>
          <a:cs typeface="Produkt Extra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rodukt Extralight"/>
          <a:ea typeface="Produkt Extralight"/>
          <a:cs typeface="Produkt Extralight"/>
        </a:font>
        <a:srgbClr val="53585F"/>
      </a:tcTxStyle>
      <a:tcStyle>
        <a:tcBdr>
          <a:left>
            <a:ln w="12700" cap="flat">
              <a:noFill/>
              <a:miter lim="400000"/>
            </a:ln>
          </a:left>
          <a:right>
            <a:ln w="12700" cap="flat">
              <a:noFill/>
              <a:miter lim="400000"/>
            </a:ln>
          </a:right>
          <a:top>
            <a:ln w="508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rodukt Extralight"/>
          <a:ea typeface="Produkt Extralight"/>
          <a:cs typeface="Produkt Extralight"/>
        </a:font>
        <a:srgbClr val="FFFFFF"/>
      </a:tcTxStyle>
      <a:tcStyle>
        <a:tcBdr>
          <a:left>
            <a:ln w="12700" cap="flat">
              <a:noFill/>
              <a:miter lim="400000"/>
            </a:ln>
          </a:left>
          <a:right>
            <a:ln w="12700" cap="flat">
              <a:noFill/>
              <a:miter lim="400000"/>
            </a:ln>
          </a:right>
          <a:top>
            <a:ln w="254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rodukt Extralight"/>
          <a:ea typeface="Produkt Extralight"/>
          <a:cs typeface="Produkt Extralight"/>
        </a:font>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1"/>
          </a:solidFill>
        </a:fill>
      </a:tcStyle>
    </a:wholeTbl>
    <a:band2H>
      <a:tcTxStyle b="def" i="def"/>
      <a:tcStyle>
        <a:tcBdr/>
        <a:fill>
          <a:solidFill>
            <a:srgbClr val="E9E9E9"/>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Row>
  </a:tblStyle>
  <a:tblStyle styleId="{2708684C-4D16-4618-839F-0558EEFCDFE6}" styleName="">
    <a:tblBg/>
    <a:wholeTbl>
      <a:tcTxStyle b="off" i="off">
        <a:font>
          <a:latin typeface="Produkt Extralight"/>
          <a:ea typeface="Produkt Extralight"/>
          <a:cs typeface="Produkt Extralight"/>
        </a:font>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wholeTbl>
    <a:band2H>
      <a:tcTxStyle b="def" i="def"/>
      <a:tcStyle>
        <a:tcBdr/>
        <a:fill>
          <a:solidFill>
            <a:srgbClr val="FFFFFF"/>
          </a:solidFill>
        </a:fill>
      </a:tcStyle>
    </a:band2H>
    <a:firstCol>
      <a:tcTxStyle b="on" i="off">
        <a:font>
          <a:latin typeface="Produkt Extralight"/>
          <a:ea typeface="Produkt Extralight"/>
          <a:cs typeface="Produkt Extralight"/>
        </a:font>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firstCol>
    <a:lastRow>
      <a:tcTxStyle b="on" i="off">
        <a:font>
          <a:latin typeface="Produkt Extralight"/>
          <a:ea typeface="Produkt Extralight"/>
          <a:cs typeface="Produkt Extralight"/>
        </a:font>
        <a:srgbClr val="53585F"/>
      </a:tcTxStyle>
      <a:tcStyle>
        <a:tcBdr>
          <a:left>
            <a:ln w="12700" cap="flat">
              <a:solidFill>
                <a:srgbClr val="53585F"/>
              </a:solidFill>
              <a:prstDash val="solid"/>
              <a:round/>
            </a:ln>
          </a:left>
          <a:right>
            <a:ln w="12700" cap="flat">
              <a:solidFill>
                <a:srgbClr val="53585F"/>
              </a:solidFill>
              <a:prstDash val="solid"/>
              <a:round/>
            </a:ln>
          </a:right>
          <a:top>
            <a:ln w="508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lastRow>
    <a:firstRow>
      <a:tcTxStyle b="on" i="off">
        <a:font>
          <a:latin typeface="Produkt Extralight"/>
          <a:ea typeface="Produkt Extralight"/>
          <a:cs typeface="Produkt Extralight"/>
        </a:font>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254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6500" y="12268950"/>
            <a:ext cx="21971000" cy="660402"/>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9" indent="-377189" defTabSz="825500">
              <a:spcBef>
                <a:spcPts val="0"/>
              </a:spcBef>
              <a:defRPr sz="3300">
                <a:latin typeface="Produkt Light"/>
                <a:ea typeface="Produkt Light"/>
                <a:cs typeface="Produkt Light"/>
                <a:sym typeface="Produkt Light"/>
              </a:defRPr>
            </a:lvl2pPr>
            <a:lvl3pPr marL="1291589" indent="-377189" defTabSz="825500">
              <a:spcBef>
                <a:spcPts val="0"/>
              </a:spcBef>
              <a:defRPr sz="3300">
                <a:latin typeface="Produkt Light"/>
                <a:ea typeface="Produkt Light"/>
                <a:cs typeface="Produkt Light"/>
                <a:sym typeface="Produkt Light"/>
              </a:defRPr>
            </a:lvl3pPr>
            <a:lvl4pPr marL="1748789" indent="-377189" defTabSz="825500">
              <a:spcBef>
                <a:spcPts val="0"/>
              </a:spcBef>
              <a:defRPr sz="3300">
                <a:latin typeface="Produkt Light"/>
                <a:ea typeface="Produkt Light"/>
                <a:cs typeface="Produkt Light"/>
                <a:sym typeface="Produkt Light"/>
              </a:defRPr>
            </a:lvl4pPr>
            <a:lvl5pPr marL="2205989" indent="-377189"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12" name="Body Level One…"/>
          <p:cNvSpPr txBox="1"/>
          <p:nvPr>
            <p:ph type="body" sz="quarter" idx="2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13" name="Presentation Title"/>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100"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Agenda Subtitle</a:t>
            </a:r>
          </a:p>
          <a:p>
            <a:pPr lvl="1"/>
            <a:r>
              <a:t/>
            </a:r>
          </a:p>
          <a:p>
            <a:pPr lvl="2"/>
            <a:r>
              <a:t/>
            </a:r>
          </a:p>
          <a:p>
            <a:pPr lvl="3"/>
            <a:r>
              <a:t/>
            </a:r>
          </a:p>
          <a:p>
            <a:pPr lvl="4"/>
            <a:r>
              <a:t/>
            </a:r>
          </a:p>
        </p:txBody>
      </p:sp>
      <p:sp>
        <p:nvSpPr>
          <p:cNvPr id="109" name="Body Level One…"/>
          <p:cNvSpPr txBox="1"/>
          <p:nvPr>
            <p:ph type="body" idx="21" hasCustomPrompt="1"/>
          </p:nvPr>
        </p:nvSpPr>
        <p:spPr>
          <a:xfrm>
            <a:off x="1206500" y="4248503"/>
            <a:ext cx="21971000" cy="8256014"/>
          </a:xfrm>
          <a:prstGeom prst="rect">
            <a:avLst/>
          </a:prstGeom>
        </p:spPr>
        <p:txBody>
          <a:bodyPr/>
          <a:lstStyle>
            <a:lvl1pPr marL="0" indent="0">
              <a:spcBef>
                <a:spcPts val="6000"/>
              </a:spcBef>
              <a:buSzTx/>
              <a:buNone/>
              <a:defRPr sz="5000"/>
            </a:lvl1pPr>
          </a:lstStyle>
          <a:p>
            <a:pPr/>
            <a:r>
              <a:t>Agenda Topics</a:t>
            </a:r>
          </a:p>
        </p:txBody>
      </p:sp>
      <p:sp>
        <p:nvSpPr>
          <p:cNvPr id="110" name="Agenda Title"/>
          <p:cNvSpPr txBox="1"/>
          <p:nvPr>
            <p:ph type="title" hasCustomPrompt="1"/>
          </p:nvPr>
        </p:nvSpPr>
        <p:spPr>
          <a:xfrm>
            <a:off x="1206500" y="635000"/>
            <a:ext cx="21971000" cy="1689100"/>
          </a:xfrm>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461000" y="9563100"/>
            <a:ext cx="13728700" cy="698500"/>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vl2pPr marL="868679" indent="-411479" defTabSz="825500">
              <a:spcBef>
                <a:spcPts val="0"/>
              </a:spcBef>
              <a:defRPr sz="3600">
                <a:latin typeface="Produkt Light"/>
                <a:ea typeface="Produkt Light"/>
                <a:cs typeface="Produkt Light"/>
                <a:sym typeface="Produkt Light"/>
              </a:defRPr>
            </a:lvl2pPr>
            <a:lvl3pPr marL="1325879" indent="-411479" defTabSz="825500">
              <a:spcBef>
                <a:spcPts val="0"/>
              </a:spcBef>
              <a:defRPr sz="3600">
                <a:latin typeface="Produkt Light"/>
                <a:ea typeface="Produkt Light"/>
                <a:cs typeface="Produkt Light"/>
                <a:sym typeface="Produkt Light"/>
              </a:defRPr>
            </a:lvl3pPr>
            <a:lvl4pPr marL="1783079" indent="-411479" defTabSz="825500">
              <a:spcBef>
                <a:spcPts val="0"/>
              </a:spcBef>
              <a:defRPr sz="3600">
                <a:latin typeface="Produkt Light"/>
                <a:ea typeface="Produkt Light"/>
                <a:cs typeface="Produkt Light"/>
                <a:sym typeface="Produkt Light"/>
              </a:defRPr>
            </a:lvl4pPr>
            <a:lvl5pPr marL="2240279" indent="-411479" defTabSz="825500">
              <a:spcBef>
                <a:spcPts val="0"/>
              </a:spcBef>
              <a:defRPr sz="3600">
                <a:latin typeface="Produkt Light"/>
                <a:ea typeface="Produkt Light"/>
                <a:cs typeface="Produkt Light"/>
                <a:sym typeface="Produkt Light"/>
              </a:defRPr>
            </a:lvl5pPr>
          </a:lstStyle>
          <a:p>
            <a:pPr/>
            <a:r>
              <a:t>Attribution</a:t>
            </a:r>
          </a:p>
          <a:p>
            <a:pPr lvl="1"/>
            <a:r>
              <a:t/>
            </a:r>
          </a:p>
          <a:p>
            <a:pPr lvl="2"/>
            <a:r>
              <a:t/>
            </a:r>
          </a:p>
          <a:p>
            <a:pPr lvl="3"/>
            <a:r>
              <a:t/>
            </a:r>
          </a:p>
          <a:p>
            <a:pPr lvl="4"/>
            <a:r>
              <a:t/>
            </a:r>
          </a:p>
        </p:txBody>
      </p:sp>
      <p:sp>
        <p:nvSpPr>
          <p:cNvPr id="136" name="Body Level One…"/>
          <p:cNvSpPr txBox="1"/>
          <p:nvPr>
            <p:ph type="body" sz="quarter" idx="21" hasCustomPrompt="1"/>
          </p:nvPr>
        </p:nvSpPr>
        <p:spPr>
          <a:xfrm>
            <a:off x="5194300" y="4165600"/>
            <a:ext cx="13995400" cy="4432300"/>
          </a:xfrm>
          <a:prstGeom prst="rect">
            <a:avLst/>
          </a:prstGeom>
        </p:spPr>
        <p:txBody>
          <a:bodyPr anchor="b"/>
          <a:lstStyle/>
          <a:p>
            <a:pPr lvl="4" marL="0" indent="1493520" defTabSz="1463040">
              <a:lnSpc>
                <a:spcPct val="90000"/>
              </a:lnSpc>
              <a:spcBef>
                <a:spcPts val="0"/>
              </a:spcBef>
              <a:buSzTx/>
              <a:buNone/>
              <a:defRPr spc="-60" sz="5580">
                <a:latin typeface="Produkt Extralight"/>
                <a:ea typeface="Produkt Extralight"/>
                <a:cs typeface="Produkt Extralight"/>
                <a:sym typeface="Produkt Extralight"/>
              </a:defRPr>
            </a:pPr>
            <a:r>
              <a:t>“Notable Quote”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lose-up of a curved, white, layered pattern"/>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Close-up of a layered pattern of gray stone"/>
          <p:cNvSpPr/>
          <p:nvPr>
            <p:ph type="pic" sz="quarter" idx="22"/>
          </p:nvPr>
        </p:nvSpPr>
        <p:spPr>
          <a:xfrm>
            <a:off x="7353300" y="3632200"/>
            <a:ext cx="9677400" cy="6451600"/>
          </a:xfrm>
          <a:prstGeom prst="rect">
            <a:avLst/>
          </a:prstGeom>
        </p:spPr>
        <p:txBody>
          <a:bodyPr lIns="91439" tIns="45719" rIns="91439" bIns="45719">
            <a:noAutofit/>
          </a:bodyPr>
          <a:lstStyle/>
          <a:p>
            <a:pPr/>
          </a:p>
        </p:txBody>
      </p:sp>
      <p:sp>
        <p:nvSpPr>
          <p:cNvPr id="146" name="Close-up of a white ribbed pattern"/>
          <p:cNvSpPr/>
          <p:nvPr>
            <p:ph type="pic" sz="quarter" idx="23"/>
          </p:nvPr>
        </p:nvSpPr>
        <p:spPr>
          <a:xfrm>
            <a:off x="14621932" y="3632200"/>
            <a:ext cx="9677402" cy="6457251"/>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Angular, futuristic, white corridor with shadows"/>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Futuristic, curved, white structure"/>
          <p:cNvSpPr/>
          <p:nvPr>
            <p:ph type="pic" idx="21"/>
          </p:nvPr>
        </p:nvSpPr>
        <p:spPr>
          <a:xfrm>
            <a:off x="0" y="-5397500"/>
            <a:ext cx="27190700" cy="20393025"/>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9" indent="-377189" defTabSz="825500">
              <a:spcBef>
                <a:spcPts val="0"/>
              </a:spcBef>
              <a:defRPr sz="3300">
                <a:latin typeface="Produkt Light"/>
                <a:ea typeface="Produkt Light"/>
                <a:cs typeface="Produkt Light"/>
                <a:sym typeface="Produkt Light"/>
              </a:defRPr>
            </a:lvl2pPr>
            <a:lvl3pPr marL="1291589" indent="-377189" defTabSz="825500">
              <a:spcBef>
                <a:spcPts val="0"/>
              </a:spcBef>
              <a:defRPr sz="3300">
                <a:latin typeface="Produkt Light"/>
                <a:ea typeface="Produkt Light"/>
                <a:cs typeface="Produkt Light"/>
                <a:sym typeface="Produkt Light"/>
              </a:defRPr>
            </a:lvl3pPr>
            <a:lvl4pPr marL="1748789" indent="-377189" defTabSz="825500">
              <a:spcBef>
                <a:spcPts val="0"/>
              </a:spcBef>
              <a:defRPr sz="3300">
                <a:latin typeface="Produkt Light"/>
                <a:ea typeface="Produkt Light"/>
                <a:cs typeface="Produkt Light"/>
                <a:sym typeface="Produkt Light"/>
              </a:defRPr>
            </a:lvl4pPr>
            <a:lvl5pPr marL="2205989" indent="-377189"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23" name="Body Level One…"/>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24" name="Presentation Title"/>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curved, white, layered pattern"/>
          <p:cNvSpPr/>
          <p:nvPr>
            <p:ph type="pic" idx="21"/>
          </p:nvPr>
        </p:nvSpPr>
        <p:spPr>
          <a:xfrm>
            <a:off x="11569700" y="0"/>
            <a:ext cx="13716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43"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44" name="Body Level One…"/>
          <p:cNvSpPr txBox="1"/>
          <p:nvPr>
            <p:ph type="body" idx="21" hasCustomPrompt="1"/>
          </p:nvPr>
        </p:nvSpPr>
        <p:spPr>
          <a:xfrm>
            <a:off x="1206500" y="4248503"/>
            <a:ext cx="21971000" cy="8256014"/>
          </a:xfrm>
          <a:prstGeom prst="rect">
            <a:avLst/>
          </a:prstGeom>
        </p:spPr>
        <p:txBody>
          <a:bodyPr/>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Close-up of the edge of white curved stone"/>
          <p:cNvSpPr/>
          <p:nvPr>
            <p:ph type="pic" idx="21"/>
          </p:nvPr>
        </p:nvSpPr>
        <p:spPr>
          <a:xfrm>
            <a:off x="12382500" y="-1206500"/>
            <a:ext cx="12103100" cy="16140313"/>
          </a:xfrm>
          <a:prstGeom prst="rect">
            <a:avLst/>
          </a:prstGeom>
        </p:spPr>
        <p:txBody>
          <a:bodyPr lIns="91439" tIns="45719" rIns="91439" bIns="45719">
            <a:noAutofit/>
          </a:bodyPr>
          <a:lstStyle/>
          <a:p>
            <a:pPr/>
          </a:p>
        </p:txBody>
      </p:sp>
      <p:sp>
        <p:nvSpPr>
          <p:cNvPr id="61"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22" hasCustomPrompt="1"/>
          </p:nvPr>
        </p:nvSpPr>
        <p:spPr>
          <a:xfrm>
            <a:off x="1206500" y="4248503"/>
            <a:ext cx="9779000" cy="8256014"/>
          </a:xfrm>
          <a:prstGeom prst="rect">
            <a:avLst/>
          </a:prstGeom>
        </p:spPr>
        <p:txBody>
          <a:bodyPr/>
          <a:lstStyle/>
          <a:p>
            <a:pPr/>
            <a:r>
              <a:t>Slide bullet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72"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73" name="Body Level One…"/>
          <p:cNvSpPr txBox="1"/>
          <p:nvPr>
            <p:ph type="body" sz="half" idx="21" hasCustomPrompt="1"/>
          </p:nvPr>
        </p:nvSpPr>
        <p:spPr>
          <a:xfrm>
            <a:off x="1206500" y="4248503"/>
            <a:ext cx="9779000" cy="8256014"/>
          </a:xfrm>
          <a:prstGeom prst="rect">
            <a:avLst/>
          </a:prstGeom>
        </p:spPr>
        <p:txBody>
          <a:bodyPr/>
          <a:lstStyle/>
          <a:p>
            <a:pPr/>
            <a:r>
              <a:t>Slide bullet text</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21" hasCustomPrompt="1"/>
          </p:nvPr>
        </p:nvSpPr>
        <p:spPr>
          <a:xfrm>
            <a:off x="1206500" y="4248503"/>
            <a:ext cx="9779000" cy="8256014"/>
          </a:xfrm>
          <a:prstGeom prst="rect">
            <a:avLst/>
          </a:prstGeom>
        </p:spPr>
        <p:txBody>
          <a:bodyPr/>
          <a:lstStyle/>
          <a:p>
            <a:pPr/>
            <a:r>
              <a:t>Slide bullet text</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5" cy="4648200"/>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23558499" y="12458700"/>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solidFill>
                  <a:srgbClr val="535860"/>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1pPr>
      <a:lvl2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2pPr>
      <a:lvl3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3pPr>
      <a:lvl4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4pPr>
      <a:lvl5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5pPr>
      <a:lvl6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6pPr>
      <a:lvl7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7pPr>
      <a:lvl8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8pPr>
      <a:lvl9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4.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tif"/></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tif"/></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4.png"/><Relationship Id="rId3" Type="http://schemas.openxmlformats.org/officeDocument/2006/relationships/image" Target="../media/image35.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 Id="rId3" Type="http://schemas.openxmlformats.org/officeDocument/2006/relationships/image" Target="../media/image36.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tif"/></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tif"/></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tif"/></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tif"/></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tif"/></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3.tif"/></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4.tif"/></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5.tif"/></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tif"/></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tif"/></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tif"/></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png"/><Relationship Id="rId3"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png"/><Relationship Id="rId3" Type="http://schemas.openxmlformats.org/officeDocument/2006/relationships/image" Target="../media/image2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png"/><Relationship Id="rId3" Type="http://schemas.openxmlformats.org/officeDocument/2006/relationships/image" Target="../media/image3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tif"/></Relationships>

</file>

<file path=ppt/slides/_rels/slide9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tif"/></Relationships>

</file>

<file path=ppt/slides/_rels/slide9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8.tif"/></Relationships>

</file>

<file path=ppt/slides/_rels/slide9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uthor and Date"/>
          <p:cNvSpPr txBox="1"/>
          <p:nvPr>
            <p:ph type="body" sz="quarter" idx="1"/>
          </p:nvPr>
        </p:nvSpPr>
        <p:spPr>
          <a:xfrm>
            <a:off x="1206500" y="12268950"/>
            <a:ext cx="21971000" cy="660402"/>
          </a:xfrm>
          <a:prstGeom prst="rect">
            <a:avLst/>
          </a:prstGeom>
        </p:spPr>
        <p:txBody>
          <a:bodyPr/>
          <a:lstStyle/>
          <a:p>
            <a:pPr/>
          </a:p>
        </p:txBody>
      </p:sp>
      <p:sp>
        <p:nvSpPr>
          <p:cNvPr id="172" name="Ms Excel 365 (intermediate)"/>
          <p:cNvSpPr txBox="1"/>
          <p:nvPr>
            <p:ph type="title"/>
          </p:nvPr>
        </p:nvSpPr>
        <p:spPr>
          <a:xfrm>
            <a:off x="1206499" y="2616200"/>
            <a:ext cx="21971006" cy="4648200"/>
          </a:xfrm>
          <a:prstGeom prst="rect">
            <a:avLst/>
          </a:prstGeom>
        </p:spPr>
        <p:txBody>
          <a:bodyPr/>
          <a:lstStyle>
            <a:lvl1pPr algn="ctr">
              <a:defRPr spc="-200"/>
            </a:lvl1pPr>
          </a:lstStyle>
          <a:p>
            <a:pPr/>
            <a:r>
              <a:t>Ms Excel 365 (intermediate)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asted-movie.png" descr="pasted-movie.png"/>
          <p:cNvPicPr>
            <a:picLocks noChangeAspect="1"/>
          </p:cNvPicPr>
          <p:nvPr/>
        </p:nvPicPr>
        <p:blipFill>
          <a:blip r:embed="rId2">
            <a:extLst/>
          </a:blip>
          <a:stretch>
            <a:fillRect/>
          </a:stretch>
        </p:blipFill>
        <p:spPr>
          <a:xfrm>
            <a:off x="6663328" y="4156743"/>
            <a:ext cx="11578672" cy="7814648"/>
          </a:xfrm>
          <a:prstGeom prst="rect">
            <a:avLst/>
          </a:prstGeom>
          <a:ln w="12700">
            <a:miter lim="400000"/>
          </a:ln>
        </p:spPr>
      </p:pic>
      <p:sp>
        <p:nvSpPr>
          <p:cNvPr id="215" name="Line"/>
          <p:cNvSpPr/>
          <p:nvPr/>
        </p:nvSpPr>
        <p:spPr>
          <a:xfrm flipH="1">
            <a:off x="12842879" y="4041690"/>
            <a:ext cx="3446167" cy="1313601"/>
          </a:xfrm>
          <a:prstGeom prst="line">
            <a:avLst/>
          </a:prstGeom>
          <a:ln w="76200">
            <a:solidFill>
              <a:srgbClr val="E38300"/>
            </a:solidFill>
            <a:miter lim="400000"/>
            <a:tailEnd type="triangle"/>
          </a:ln>
        </p:spPr>
        <p:txBody>
          <a:bodyPr lIns="45718" tIns="45718" rIns="45718" bIns="45718"/>
          <a:lstStyle/>
          <a:p>
            <a:pPr/>
          </a:p>
        </p:txBody>
      </p:sp>
      <p:sp>
        <p:nvSpPr>
          <p:cNvPr id="216" name="Line"/>
          <p:cNvSpPr/>
          <p:nvPr/>
        </p:nvSpPr>
        <p:spPr>
          <a:xfrm>
            <a:off x="4760462" y="4831369"/>
            <a:ext cx="2131850" cy="334688"/>
          </a:xfrm>
          <a:prstGeom prst="line">
            <a:avLst/>
          </a:prstGeom>
          <a:ln w="76200">
            <a:solidFill>
              <a:srgbClr val="E38300"/>
            </a:solidFill>
            <a:miter lim="400000"/>
            <a:tailEnd type="triangle"/>
          </a:ln>
        </p:spPr>
        <p:txBody>
          <a:bodyPr lIns="45718" tIns="45718" rIns="45718" bIns="45718"/>
          <a:lstStyle/>
          <a:p>
            <a:pPr/>
          </a:p>
        </p:txBody>
      </p:sp>
      <p:sp>
        <p:nvSpPr>
          <p:cNvPr id="217" name="Naming Ranges"/>
          <p:cNvSpPr txBox="1"/>
          <p:nvPr/>
        </p:nvSpPr>
        <p:spPr>
          <a:xfrm>
            <a:off x="698067" y="1201677"/>
            <a:ext cx="4775201"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Naming Ranges</a:t>
            </a:r>
          </a:p>
        </p:txBody>
      </p:sp>
      <p:sp>
        <p:nvSpPr>
          <p:cNvPr id="218" name="Assigning a descriptive name to a range makes formulas easier to understand and manage."/>
          <p:cNvSpPr txBox="1"/>
          <p:nvPr/>
        </p:nvSpPr>
        <p:spPr>
          <a:xfrm>
            <a:off x="564596" y="2579372"/>
            <a:ext cx="11936605" cy="24434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14016">
              <a:lnSpc>
                <a:spcPct val="90000"/>
              </a:lnSpc>
              <a:spcBef>
                <a:spcPts val="0"/>
              </a:spcBef>
              <a:defRPr spc="-98" sz="4950">
                <a:solidFill>
                  <a:srgbClr val="53676D"/>
                </a:solidFill>
              </a:defRPr>
            </a:lvl1pPr>
          </a:lstStyle>
          <a:p>
            <a:pPr/>
            <a:r>
              <a:t>Assigning a descriptive name to a range makes formulas easier to understand and manage.</a:t>
            </a:r>
          </a:p>
        </p:txBody>
      </p:sp>
      <p:sp>
        <p:nvSpPr>
          <p:cNvPr id="219" name="Named range rules…"/>
          <p:cNvSpPr txBox="1"/>
          <p:nvPr/>
        </p:nvSpPr>
        <p:spPr>
          <a:xfrm>
            <a:off x="151618" y="10461176"/>
            <a:ext cx="22348490" cy="31728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2438400">
              <a:lnSpc>
                <a:spcPct val="90000"/>
              </a:lnSpc>
              <a:spcBef>
                <a:spcPts val="0"/>
              </a:spcBef>
              <a:defRPr b="1" spc="-100" sz="3400">
                <a:solidFill>
                  <a:srgbClr val="53676D"/>
                </a:solidFill>
                <a:latin typeface="Graphik"/>
                <a:ea typeface="Graphik"/>
                <a:cs typeface="Graphik"/>
                <a:sym typeface="Graphik"/>
              </a:defRPr>
            </a:pPr>
            <a:r>
              <a:t>Named range rules</a:t>
            </a:r>
            <a:endParaRPr spc="-34"/>
          </a:p>
          <a:p>
            <a:pPr marL="228600" indent="-228600" defTabSz="2438400">
              <a:lnSpc>
                <a:spcPct val="90000"/>
              </a:lnSpc>
              <a:spcBef>
                <a:spcPts val="0"/>
              </a:spcBef>
              <a:buSzPct val="100000"/>
              <a:buChar char="•"/>
              <a:defRPr spc="-100" sz="3400">
                <a:solidFill>
                  <a:srgbClr val="53676D"/>
                </a:solidFill>
                <a:latin typeface="Graphik Light"/>
                <a:ea typeface="Graphik Light"/>
                <a:cs typeface="Graphik Light"/>
                <a:sym typeface="Graphik Light"/>
              </a:defRPr>
            </a:pPr>
            <a:r>
              <a:t>﻿No spaces</a:t>
            </a:r>
            <a:endParaRPr spc="-34"/>
          </a:p>
          <a:p>
            <a:pPr marL="228600" indent="-228600" defTabSz="2438400">
              <a:lnSpc>
                <a:spcPct val="90000"/>
              </a:lnSpc>
              <a:spcBef>
                <a:spcPts val="0"/>
              </a:spcBef>
              <a:buSzPct val="100000"/>
              <a:buChar char="•"/>
              <a:defRPr spc="-100" sz="3400">
                <a:solidFill>
                  <a:srgbClr val="53676D"/>
                </a:solidFill>
                <a:latin typeface="Graphik Light"/>
                <a:ea typeface="Graphik Light"/>
                <a:cs typeface="Graphik Light"/>
                <a:sym typeface="Graphik Light"/>
              </a:defRPr>
            </a:pPr>
            <a:r>
              <a:t>﻿Names can only begin with a letter, underscore, or backslash</a:t>
            </a:r>
            <a:endParaRPr spc="-34"/>
          </a:p>
          <a:p>
            <a:pPr marL="228600" indent="-228600" defTabSz="2438400">
              <a:lnSpc>
                <a:spcPct val="90000"/>
              </a:lnSpc>
              <a:spcBef>
                <a:spcPts val="0"/>
              </a:spcBef>
              <a:buSzPct val="100000"/>
              <a:buChar char="•"/>
              <a:defRPr spc="-100" sz="3400">
                <a:solidFill>
                  <a:srgbClr val="53676D"/>
                </a:solidFill>
                <a:latin typeface="Graphik Light"/>
                <a:ea typeface="Graphik Light"/>
                <a:cs typeface="Graphik Light"/>
                <a:sym typeface="Graphik Light"/>
              </a:defRPr>
            </a:pPr>
            <a:r>
              <a:t>﻿i.e. you couldn't use 3rdQtr, but could use _3rdQtr or \3rdQtr</a:t>
            </a:r>
            <a:endParaRPr spc="-34"/>
          </a:p>
          <a:p>
            <a:pPr marL="228600" indent="-228600" defTabSz="2438400">
              <a:lnSpc>
                <a:spcPct val="90000"/>
              </a:lnSpc>
              <a:spcBef>
                <a:spcPts val="0"/>
              </a:spcBef>
              <a:buSzPct val="100000"/>
              <a:buChar char="•"/>
              <a:defRPr spc="-100" sz="3400">
                <a:solidFill>
                  <a:srgbClr val="53676D"/>
                </a:solidFill>
                <a:latin typeface="Graphik Light"/>
                <a:ea typeface="Graphik Light"/>
                <a:cs typeface="Graphik Light"/>
                <a:sym typeface="Graphik Light"/>
              </a:defRPr>
            </a:pPr>
            <a:r>
              <a:t>﻿Symbols not allowed except as above and the period</a:t>
            </a:r>
            <a:endParaRPr spc="-34"/>
          </a:p>
          <a:p>
            <a:pPr marL="228600" indent="-228600" defTabSz="2438400">
              <a:lnSpc>
                <a:spcPct val="90000"/>
              </a:lnSpc>
              <a:spcBef>
                <a:spcPts val="0"/>
              </a:spcBef>
              <a:buSzPct val="100000"/>
              <a:buChar char="•"/>
              <a:defRPr spc="-100" sz="3400">
                <a:solidFill>
                  <a:srgbClr val="53676D"/>
                </a:solidFill>
                <a:latin typeface="Graphik Light"/>
                <a:ea typeface="Graphik Light"/>
                <a:cs typeface="Graphik Light"/>
                <a:sym typeface="Graphik Light"/>
              </a:defRPr>
            </a:pPr>
            <a:r>
              <a:t>﻿Limited to 255 character</a:t>
            </a:r>
          </a:p>
        </p:txBody>
      </p:sp>
      <p:pic>
        <p:nvPicPr>
          <p:cNvPr id="220" name="pasted-movie.png" descr="pasted-movie.png"/>
          <p:cNvPicPr>
            <a:picLocks noChangeAspect="1"/>
          </p:cNvPicPr>
          <p:nvPr/>
        </p:nvPicPr>
        <p:blipFill>
          <a:blip r:embed="rId3">
            <a:extLst/>
          </a:blip>
          <a:stretch>
            <a:fillRect/>
          </a:stretch>
        </p:blipFill>
        <p:spPr>
          <a:xfrm>
            <a:off x="18312113" y="4826610"/>
            <a:ext cx="5645068" cy="3748326"/>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Lab"/>
          <p:cNvSpPr txBox="1"/>
          <p:nvPr>
            <p:ph type="body" idx="1"/>
          </p:nvPr>
        </p:nvSpPr>
        <p:spPr>
          <a:prstGeom prst="rect">
            <a:avLst/>
          </a:prstGeom>
        </p:spPr>
        <p:txBody>
          <a:bodyPr/>
          <a:lstStyle>
            <a:lvl1pPr>
              <a:defRPr spc="-1800"/>
            </a:lvl1pPr>
          </a:lstStyle>
          <a:p>
            <a:pPr/>
            <a:r>
              <a:t>Lab</a:t>
            </a:r>
          </a:p>
        </p:txBody>
      </p:sp>
      <p:sp>
        <p:nvSpPr>
          <p:cNvPr id="618" name="Create and Modify Tables"/>
          <p:cNvSpPr txBox="1"/>
          <p:nvPr/>
        </p:nvSpPr>
        <p:spPr>
          <a:xfrm>
            <a:off x="7907102" y="7568904"/>
            <a:ext cx="8019986"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Create and Modify Tables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Apply Intermediate Conditional Formatting"/>
          <p:cNvSpPr txBox="1"/>
          <p:nvPr/>
        </p:nvSpPr>
        <p:spPr>
          <a:xfrm>
            <a:off x="755765" y="3000411"/>
            <a:ext cx="21801329" cy="3876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14016">
              <a:lnSpc>
                <a:spcPct val="90000"/>
              </a:lnSpc>
              <a:spcBef>
                <a:spcPts val="0"/>
              </a:spcBef>
              <a:defRPr spc="-198" sz="11880">
                <a:solidFill>
                  <a:srgbClr val="E38300"/>
                </a:solidFill>
              </a:defRPr>
            </a:lvl1pPr>
          </a:lstStyle>
          <a:p>
            <a:pPr/>
            <a:r>
              <a:t>Apply Intermediate Conditional Formatting</a:t>
            </a:r>
          </a:p>
        </p:txBody>
      </p:sp>
      <p:pic>
        <p:nvPicPr>
          <p:cNvPr id="621"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Review of basic conditional formatting"/>
          <p:cNvSpPr txBox="1"/>
          <p:nvPr/>
        </p:nvSpPr>
        <p:spPr>
          <a:xfrm>
            <a:off x="835404" y="561863"/>
            <a:ext cx="1139698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Review of basic conditional formatting</a:t>
            </a:r>
          </a:p>
        </p:txBody>
      </p:sp>
      <p:sp>
        <p:nvSpPr>
          <p:cNvPr id="624" name="Refresh on applying basic conditional formatting rules…"/>
          <p:cNvSpPr txBox="1"/>
          <p:nvPr/>
        </p:nvSpPr>
        <p:spPr>
          <a:xfrm>
            <a:off x="1802877" y="3114845"/>
            <a:ext cx="14045185"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Refresh on applying basic conditional formatting rules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Emphasize formatting based on cell values and text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 tips for accessing conditional formatting options</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Highlight Cells Rules (greater than, less than, between, equal to, text that contains)"/>
          <p:cNvSpPr txBox="1"/>
          <p:nvPr/>
        </p:nvSpPr>
        <p:spPr>
          <a:xfrm>
            <a:off x="835404" y="184356"/>
            <a:ext cx="24036021"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Highlight Cells Rules (greater than, less than, between, equal to, text that contains)</a:t>
            </a:r>
          </a:p>
        </p:txBody>
      </p:sp>
      <p:sp>
        <p:nvSpPr>
          <p:cNvPr id="627" name="Refresh on applying basic conditional formatting rules…"/>
          <p:cNvSpPr txBox="1"/>
          <p:nvPr/>
        </p:nvSpPr>
        <p:spPr>
          <a:xfrm>
            <a:off x="1471122" y="4062717"/>
            <a:ext cx="14045185"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Refresh on applying basic conditional formatting rules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Emphasize formatting based on cell values and text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 tips for accessing conditional formatting options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Top/Bottom Rules (top 10 items, bottom 10%, above average)"/>
          <p:cNvSpPr txBox="1"/>
          <p:nvPr/>
        </p:nvSpPr>
        <p:spPr>
          <a:xfrm>
            <a:off x="835404" y="561863"/>
            <a:ext cx="1776857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Top/Bottom Rules (top 10 items, bottom 10%, above average)</a:t>
            </a:r>
          </a:p>
        </p:txBody>
      </p:sp>
      <p:sp>
        <p:nvSpPr>
          <p:cNvPr id="630" name="Use &quot;greater than&quot; or &quot;less than&quot; rules for quick insights…"/>
          <p:cNvSpPr txBox="1"/>
          <p:nvPr/>
        </p:nvSpPr>
        <p:spPr>
          <a:xfrm>
            <a:off x="1044579" y="3185935"/>
            <a:ext cx="15732253"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"greater than" or "less than" rules for quick insights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"between" or "equal to" to define specific ranges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Highlight cells based on text criteria (e.g., “text that contains”)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Data Bars (visual representation of values within cells)"/>
          <p:cNvSpPr txBox="1"/>
          <p:nvPr/>
        </p:nvSpPr>
        <p:spPr>
          <a:xfrm>
            <a:off x="835404" y="561863"/>
            <a:ext cx="1574419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Data Bars (visual representation of values within cells)</a:t>
            </a:r>
          </a:p>
        </p:txBody>
      </p:sp>
      <p:sp>
        <p:nvSpPr>
          <p:cNvPr id="633" name="Highlight top/bottom 10 items to identify extremes in data…"/>
          <p:cNvSpPr txBox="1"/>
          <p:nvPr/>
        </p:nvSpPr>
        <p:spPr>
          <a:xfrm>
            <a:off x="1234154" y="3470297"/>
            <a:ext cx="15686532"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Highlight top/bottom 10 items to identify extremes in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top/bottom percentage rules (e.g., bottom 10%) for depth</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Identify values above or below average quickly</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olor Scales (gradient colors based on value ranges)"/>
          <p:cNvSpPr txBox="1"/>
          <p:nvPr/>
        </p:nvSpPr>
        <p:spPr>
          <a:xfrm>
            <a:off x="835404" y="561863"/>
            <a:ext cx="1529080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Color Scales (gradient colors based on value ranges)</a:t>
            </a:r>
          </a:p>
        </p:txBody>
      </p:sp>
      <p:sp>
        <p:nvSpPr>
          <p:cNvPr id="636" name="Visualize values within cells with gradient-filled data bars…"/>
          <p:cNvSpPr txBox="1"/>
          <p:nvPr/>
        </p:nvSpPr>
        <p:spPr>
          <a:xfrm>
            <a:off x="1068276" y="2948967"/>
            <a:ext cx="14433297"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Visualize values within cells with gradient-filled data bars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Compare data magnitude across cells at a glance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Adjust data bar color and style for enhanced readability</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Icon Sets (applying icons based on conditions)"/>
          <p:cNvSpPr txBox="1"/>
          <p:nvPr/>
        </p:nvSpPr>
        <p:spPr>
          <a:xfrm>
            <a:off x="835404" y="561863"/>
            <a:ext cx="1364615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Icon Sets (applying icons based on conditions)</a:t>
            </a:r>
          </a:p>
        </p:txBody>
      </p:sp>
      <p:sp>
        <p:nvSpPr>
          <p:cNvPr id="639" name="Apply gradient color scales to show value ranges…"/>
          <p:cNvSpPr txBox="1"/>
          <p:nvPr/>
        </p:nvSpPr>
        <p:spPr>
          <a:xfrm>
            <a:off x="973488" y="3162238"/>
            <a:ext cx="1465122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gradient color scales to show value ranges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color scales to identify high, low, and mid values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Choose from multiple color scales for varied data insights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Lab"/>
          <p:cNvSpPr txBox="1"/>
          <p:nvPr>
            <p:ph type="body" idx="1"/>
          </p:nvPr>
        </p:nvSpPr>
        <p:spPr>
          <a:prstGeom prst="rect">
            <a:avLst/>
          </a:prstGeom>
        </p:spPr>
        <p:txBody>
          <a:bodyPr/>
          <a:lstStyle>
            <a:lvl1pPr>
              <a:defRPr spc="-1800"/>
            </a:lvl1pPr>
          </a:lstStyle>
          <a:p>
            <a:pPr/>
            <a:r>
              <a:t>Lab</a:t>
            </a:r>
          </a:p>
        </p:txBody>
      </p:sp>
      <p:sp>
        <p:nvSpPr>
          <p:cNvPr id="642" name="Apply Intermediate Conditional Formatting"/>
          <p:cNvSpPr txBox="1"/>
          <p:nvPr/>
        </p:nvSpPr>
        <p:spPr>
          <a:xfrm>
            <a:off x="5444269" y="7474116"/>
            <a:ext cx="1349546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Apply Intermediate Conditional Formatting</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Apply Advanced Conditional Formatting"/>
          <p:cNvSpPr txBox="1"/>
          <p:nvPr/>
        </p:nvSpPr>
        <p:spPr>
          <a:xfrm>
            <a:off x="-157987" y="3000411"/>
            <a:ext cx="23628834" cy="3876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14016">
              <a:lnSpc>
                <a:spcPct val="90000"/>
              </a:lnSpc>
              <a:spcBef>
                <a:spcPts val="0"/>
              </a:spcBef>
              <a:defRPr spc="-198" sz="11880">
                <a:solidFill>
                  <a:srgbClr val="E38300"/>
                </a:solidFill>
              </a:defRPr>
            </a:lvl1pPr>
          </a:lstStyle>
          <a:p>
            <a:pPr/>
            <a:r>
              <a:t>Apply Advanced Conditional Formatting</a:t>
            </a:r>
          </a:p>
        </p:txBody>
      </p:sp>
      <p:pic>
        <p:nvPicPr>
          <p:cNvPr id="645"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pasted-movie.png" descr="pasted-movie.png"/>
          <p:cNvPicPr>
            <a:picLocks noChangeAspect="1"/>
          </p:cNvPicPr>
          <p:nvPr/>
        </p:nvPicPr>
        <p:blipFill>
          <a:blip r:embed="rId2">
            <a:extLst/>
          </a:blip>
          <a:stretch>
            <a:fillRect/>
          </a:stretch>
        </p:blipFill>
        <p:spPr>
          <a:xfrm>
            <a:off x="13803159" y="10369642"/>
            <a:ext cx="9194801" cy="2692402"/>
          </a:xfrm>
          <a:prstGeom prst="rect">
            <a:avLst/>
          </a:prstGeom>
          <a:ln w="12700">
            <a:miter lim="400000"/>
          </a:ln>
        </p:spPr>
      </p:pic>
      <p:pic>
        <p:nvPicPr>
          <p:cNvPr id="223" name="pasted-movie.png" descr="pasted-movie.png"/>
          <p:cNvPicPr>
            <a:picLocks noChangeAspect="1"/>
          </p:cNvPicPr>
          <p:nvPr/>
        </p:nvPicPr>
        <p:blipFill>
          <a:blip r:embed="rId3">
            <a:extLst/>
          </a:blip>
          <a:stretch>
            <a:fillRect/>
          </a:stretch>
        </p:blipFill>
        <p:spPr>
          <a:xfrm>
            <a:off x="3529369" y="4130571"/>
            <a:ext cx="11188191" cy="5210502"/>
          </a:xfrm>
          <a:prstGeom prst="rect">
            <a:avLst/>
          </a:prstGeom>
          <a:ln w="12700">
            <a:miter lim="400000"/>
          </a:ln>
        </p:spPr>
      </p:pic>
      <p:sp>
        <p:nvSpPr>
          <p:cNvPr id="224" name="Line"/>
          <p:cNvSpPr/>
          <p:nvPr/>
        </p:nvSpPr>
        <p:spPr>
          <a:xfrm flipH="1" flipV="1">
            <a:off x="14413204" y="9120423"/>
            <a:ext cx="4450275" cy="2123712"/>
          </a:xfrm>
          <a:prstGeom prst="line">
            <a:avLst/>
          </a:prstGeom>
          <a:ln w="76200">
            <a:solidFill>
              <a:srgbClr val="E38300"/>
            </a:solidFill>
            <a:miter lim="400000"/>
            <a:tailEnd type="triangle"/>
          </a:ln>
        </p:spPr>
        <p:txBody>
          <a:bodyPr lIns="45718" tIns="45718" rIns="45718" bIns="45718"/>
          <a:lstStyle/>
          <a:p>
            <a:pPr/>
          </a:p>
        </p:txBody>
      </p:sp>
      <p:sp>
        <p:nvSpPr>
          <p:cNvPr id="225" name="Line"/>
          <p:cNvSpPr/>
          <p:nvPr/>
        </p:nvSpPr>
        <p:spPr>
          <a:xfrm>
            <a:off x="1898426" y="3809167"/>
            <a:ext cx="2149623" cy="626514"/>
          </a:xfrm>
          <a:prstGeom prst="line">
            <a:avLst/>
          </a:prstGeom>
          <a:ln w="76200">
            <a:solidFill>
              <a:srgbClr val="E38300"/>
            </a:solidFill>
            <a:miter lim="400000"/>
            <a:tailEnd type="triangle"/>
          </a:ln>
        </p:spPr>
        <p:txBody>
          <a:bodyPr lIns="45718" tIns="45718" rIns="45718" bIns="45718"/>
          <a:lstStyle/>
          <a:p>
            <a:pPr/>
          </a:p>
        </p:txBody>
      </p:sp>
      <p:sp>
        <p:nvSpPr>
          <p:cNvPr id="226" name="Using Named Ranges in Formulas"/>
          <p:cNvSpPr txBox="1"/>
          <p:nvPr/>
        </p:nvSpPr>
        <p:spPr>
          <a:xfrm>
            <a:off x="698068" y="1201677"/>
            <a:ext cx="9951086"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Using Named Ranges in Formulas</a:t>
            </a:r>
          </a:p>
        </p:txBody>
      </p:sp>
      <p:sp>
        <p:nvSpPr>
          <p:cNvPr id="227" name="Use named ranges in formulas instead of cell references."/>
          <p:cNvSpPr txBox="1"/>
          <p:nvPr/>
        </p:nvSpPr>
        <p:spPr>
          <a:xfrm>
            <a:off x="564597" y="2774551"/>
            <a:ext cx="17470824"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Use named ranges in formulas instead of cell references.</a:t>
            </a:r>
          </a:p>
        </p:txBody>
      </p:sp>
      <p:sp>
        <p:nvSpPr>
          <p:cNvPr id="228" name="=SUM(Total) instead of =SUM(K14:K15)"/>
          <p:cNvSpPr txBox="1"/>
          <p:nvPr/>
        </p:nvSpPr>
        <p:spPr>
          <a:xfrm>
            <a:off x="672947" y="11817839"/>
            <a:ext cx="11188193" cy="93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2438400">
              <a:lnSpc>
                <a:spcPct val="90000"/>
              </a:lnSpc>
              <a:spcBef>
                <a:spcPts val="0"/>
              </a:spcBef>
              <a:defRPr spc="-100" sz="5000">
                <a:solidFill>
                  <a:srgbClr val="53676D"/>
                </a:solidFill>
              </a:defRPr>
            </a:pPr>
            <a:r>
              <a:t>=SUM(</a:t>
            </a:r>
            <a:r>
              <a:rPr b="1" i="1" sz="3900">
                <a:latin typeface="Calibri"/>
                <a:ea typeface="Calibri"/>
                <a:cs typeface="Calibri"/>
                <a:sym typeface="Calibri"/>
              </a:rPr>
              <a:t>Total</a:t>
            </a:r>
            <a:r>
              <a:t>) instead of =SUM(</a:t>
            </a:r>
            <a:r>
              <a:rPr b="1" i="1" sz="3900">
                <a:latin typeface="Calibri"/>
                <a:ea typeface="Calibri"/>
                <a:cs typeface="Calibri"/>
                <a:sym typeface="Calibri"/>
              </a:rPr>
              <a:t>K14:K15</a:t>
            </a:r>
            <a:r>
              <a:t>)</a:t>
            </a:r>
          </a:p>
        </p:txBody>
      </p:sp>
      <p:pic>
        <p:nvPicPr>
          <p:cNvPr id="229" name="pasted-movie.png" descr="pasted-movie.png"/>
          <p:cNvPicPr>
            <a:picLocks noChangeAspect="1"/>
          </p:cNvPicPr>
          <p:nvPr/>
        </p:nvPicPr>
        <p:blipFill>
          <a:blip r:embed="rId4">
            <a:extLst/>
          </a:blip>
          <a:stretch>
            <a:fillRect/>
          </a:stretch>
        </p:blipFill>
        <p:spPr>
          <a:xfrm>
            <a:off x="17598922" y="7763161"/>
            <a:ext cx="5314565" cy="2692401"/>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Introduction to Advanced Conditional Formatting"/>
          <p:cNvSpPr txBox="1"/>
          <p:nvPr/>
        </p:nvSpPr>
        <p:spPr>
          <a:xfrm>
            <a:off x="835404" y="561863"/>
            <a:ext cx="1463992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Advanced Conditional Formatting</a:t>
            </a:r>
          </a:p>
        </p:txBody>
      </p:sp>
      <p:sp>
        <p:nvSpPr>
          <p:cNvPr id="648" name="Review the basics: Conditional formatting allows you to apply formatting to cells based on rules and criteria.…"/>
          <p:cNvSpPr txBox="1"/>
          <p:nvPr/>
        </p:nvSpPr>
        <p:spPr>
          <a:xfrm>
            <a:off x="1267418" y="1704459"/>
            <a:ext cx="20332570"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Review the basics: Conditional formatting allows you to apply formatting to cells based on rules and criteria.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Advanced techniques involve using formulas, managing multiple rules, and understanding rule precedence.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This allows for more dynamic and complex formatting effects to highlight specific data patterns and insights.</a:t>
            </a:r>
          </a:p>
        </p:txBody>
      </p:sp>
      <p:sp>
        <p:nvSpPr>
          <p:cNvPr id="649" name="basic conditional formatting (e.g., highlighting cells above a certain value) transitioning to a more complex example…"/>
          <p:cNvSpPr txBox="1"/>
          <p:nvPr/>
        </p:nvSpPr>
        <p:spPr>
          <a:xfrm>
            <a:off x="1114809" y="12301301"/>
            <a:ext cx="1554647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600">
                <a:solidFill>
                  <a:srgbClr val="535860"/>
                </a:solidFill>
                <a:latin typeface="Times Roman"/>
                <a:ea typeface="Times Roman"/>
                <a:cs typeface="Times Roman"/>
                <a:sym typeface="Times Roman"/>
              </a:defRPr>
            </a:pPr>
            <a:r>
              <a:t>basic conditional formatting (e.g., highlighting cells above a certain value) transitioning to a more complex example </a:t>
            </a:r>
          </a:p>
          <a:p>
            <a:pPr defTabSz="457200">
              <a:spcBef>
                <a:spcPts val="0"/>
              </a:spcBef>
              <a:defRPr sz="2600">
                <a:solidFill>
                  <a:srgbClr val="535860"/>
                </a:solidFill>
                <a:latin typeface="Times Roman"/>
                <a:ea typeface="Times Roman"/>
                <a:cs typeface="Times Roman"/>
                <a:sym typeface="Times Roman"/>
              </a:defRPr>
            </a:pPr>
            <a:r>
              <a:t>(e.g., highlighting duplicates with different colors).</a:t>
            </a:r>
          </a:p>
        </p:txBody>
      </p:sp>
      <p:pic>
        <p:nvPicPr>
          <p:cNvPr id="650" name="Image" descr="Image"/>
          <p:cNvPicPr>
            <a:picLocks noChangeAspect="1"/>
          </p:cNvPicPr>
          <p:nvPr/>
        </p:nvPicPr>
        <p:blipFill>
          <a:blip r:embed="rId2">
            <a:extLst/>
          </a:blip>
          <a:stretch>
            <a:fillRect/>
          </a:stretch>
        </p:blipFill>
        <p:spPr>
          <a:xfrm>
            <a:off x="16837820" y="5575780"/>
            <a:ext cx="9032913" cy="7895092"/>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Conditional Formatting with Formulas"/>
          <p:cNvSpPr txBox="1"/>
          <p:nvPr/>
        </p:nvSpPr>
        <p:spPr>
          <a:xfrm>
            <a:off x="835404" y="561863"/>
            <a:ext cx="1127188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Conditional Formatting with Formulas</a:t>
            </a:r>
          </a:p>
        </p:txBody>
      </p:sp>
      <p:sp>
        <p:nvSpPr>
          <p:cNvPr id="653" name="Instead of predefined rules, you can use formulas to define the criteria for conditional formatting.…"/>
          <p:cNvSpPr txBox="1"/>
          <p:nvPr/>
        </p:nvSpPr>
        <p:spPr>
          <a:xfrm>
            <a:off x="1504386" y="1567073"/>
            <a:ext cx="20332570" cy="36144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Instead of predefined rules, you can use formulas to define the criteria for conditional formatting.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This provides greater flexibility and control over the formatting.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Formulas must evaluate to TRUE or FALSE.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Example: =A1&gt;AVERAGE(A:A) to highlight values above the average.</a:t>
            </a:r>
          </a:p>
        </p:txBody>
      </p:sp>
      <p:sp>
        <p:nvSpPr>
          <p:cNvPr id="654" name="step-by-step example of creating a conditional formatting rule using a formula."/>
          <p:cNvSpPr txBox="1"/>
          <p:nvPr/>
        </p:nvSpPr>
        <p:spPr>
          <a:xfrm>
            <a:off x="5119566" y="11390751"/>
            <a:ext cx="1053978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600">
                <a:solidFill>
                  <a:srgbClr val="535860"/>
                </a:solidFill>
                <a:latin typeface="Times Roman"/>
                <a:ea typeface="Times Roman"/>
                <a:cs typeface="Times Roman"/>
                <a:sym typeface="Times Roman"/>
              </a:defRPr>
            </a:lvl1pPr>
          </a:lstStyle>
          <a:p>
            <a:pPr/>
            <a:r>
              <a:t>step-by-step example of creating a conditional formatting rule using a formula.</a:t>
            </a:r>
          </a:p>
        </p:txBody>
      </p:sp>
      <p:pic>
        <p:nvPicPr>
          <p:cNvPr id="655" name="Image" descr="Image"/>
          <p:cNvPicPr>
            <a:picLocks noChangeAspect="1"/>
          </p:cNvPicPr>
          <p:nvPr/>
        </p:nvPicPr>
        <p:blipFill>
          <a:blip r:embed="rId2">
            <a:extLst/>
          </a:blip>
          <a:stretch>
            <a:fillRect/>
          </a:stretch>
        </p:blipFill>
        <p:spPr>
          <a:xfrm>
            <a:off x="3194928" y="5253254"/>
            <a:ext cx="13469177" cy="5707280"/>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Understanding Rule Precedence"/>
          <p:cNvSpPr txBox="1"/>
          <p:nvPr/>
        </p:nvSpPr>
        <p:spPr>
          <a:xfrm>
            <a:off x="835404" y="561863"/>
            <a:ext cx="961961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Understanding Rule Precedence</a:t>
            </a:r>
          </a:p>
        </p:txBody>
      </p:sp>
      <p:sp>
        <p:nvSpPr>
          <p:cNvPr id="658" name="You can apply multiple conditional formatting rules to the same range.…"/>
          <p:cNvSpPr txBox="1"/>
          <p:nvPr/>
        </p:nvSpPr>
        <p:spPr>
          <a:xfrm>
            <a:off x="959360" y="1349008"/>
            <a:ext cx="20332570"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You can apply multiple conditional formatting rules to the same range.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Excel follows a specific order of precedence when applying rules.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Rules are evaluated from top to bottom in the Conditional Formatting Rules Manager.</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"Stop If True" option can be used to prevent subsequent rules from being evaluated.</a:t>
            </a:r>
          </a:p>
        </p:txBody>
      </p:sp>
      <p:sp>
        <p:nvSpPr>
          <p:cNvPr id="659" name="Conditional Formatting Rules Manager and illustrate how rule order affects the outcome."/>
          <p:cNvSpPr txBox="1"/>
          <p:nvPr/>
        </p:nvSpPr>
        <p:spPr>
          <a:xfrm>
            <a:off x="2678797" y="12599288"/>
            <a:ext cx="118825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600">
                <a:solidFill>
                  <a:srgbClr val="535860"/>
                </a:solidFill>
                <a:latin typeface="Times Roman"/>
                <a:ea typeface="Times Roman"/>
                <a:cs typeface="Times Roman"/>
                <a:sym typeface="Times Roman"/>
              </a:defRPr>
            </a:lvl1pPr>
          </a:lstStyle>
          <a:p>
            <a:pPr/>
            <a:r>
              <a:t>Conditional Formatting Rules Manager and illustrate how rule order affects the outcome.</a:t>
            </a:r>
          </a:p>
        </p:txBody>
      </p:sp>
      <p:pic>
        <p:nvPicPr>
          <p:cNvPr id="660" name="Image" descr="Image"/>
          <p:cNvPicPr>
            <a:picLocks noChangeAspect="1"/>
          </p:cNvPicPr>
          <p:nvPr/>
        </p:nvPicPr>
        <p:blipFill>
          <a:blip r:embed="rId2">
            <a:extLst/>
          </a:blip>
          <a:stretch>
            <a:fillRect/>
          </a:stretch>
        </p:blipFill>
        <p:spPr>
          <a:xfrm>
            <a:off x="14876231" y="5472181"/>
            <a:ext cx="9493071" cy="8583774"/>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Advanced Conditional Formatting Techniques"/>
          <p:cNvSpPr txBox="1"/>
          <p:nvPr/>
        </p:nvSpPr>
        <p:spPr>
          <a:xfrm>
            <a:off x="835404" y="561863"/>
            <a:ext cx="1369314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Advanced Conditional Formatting Techniques</a:t>
            </a:r>
          </a:p>
        </p:txBody>
      </p:sp>
      <p:sp>
        <p:nvSpPr>
          <p:cNvPr id="663" name="Unlock Data Insights: Go beyond basic highlighting. Use formulas and multiple rules to reveal complex patterns, outliers, and trends hidden within your data.…"/>
          <p:cNvSpPr txBox="1"/>
          <p:nvPr/>
        </p:nvSpPr>
        <p:spPr>
          <a:xfrm>
            <a:off x="349243" y="1481598"/>
            <a:ext cx="20332570" cy="56337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Unlock Data Insights:</a:t>
            </a:r>
            <a:r>
              <a:rPr b="0"/>
              <a:t> Go beyond basic highlighting. Use formulas and multiple rules to reveal complex patterns, outliers, and trends hidden within your data.</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Boost Decision-Making:</a:t>
            </a:r>
            <a:r>
              <a:rPr b="0"/>
              <a:t> Transform raw data into actionable intelligence. Visually identify top performers, areas needing attention, and potential risks with dynamic formatting.</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Enhance Communication</a:t>
            </a:r>
            <a:r>
              <a:rPr b="0"/>
              <a:t>: Create compelling reports and dashboards. Communicate your findings clearly and effectively with impactful visuals that emphasize key information.</a:t>
            </a:r>
          </a:p>
        </p:txBody>
      </p:sp>
      <p:pic>
        <p:nvPicPr>
          <p:cNvPr id="664" name="Image" descr="Image"/>
          <p:cNvPicPr>
            <a:picLocks noChangeAspect="1"/>
          </p:cNvPicPr>
          <p:nvPr/>
        </p:nvPicPr>
        <p:blipFill>
          <a:blip r:embed="rId2">
            <a:extLst/>
          </a:blip>
          <a:stretch>
            <a:fillRect/>
          </a:stretch>
        </p:blipFill>
        <p:spPr>
          <a:xfrm>
            <a:off x="14020293" y="6296126"/>
            <a:ext cx="10446757" cy="836895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Lab"/>
          <p:cNvSpPr txBox="1"/>
          <p:nvPr>
            <p:ph type="body" idx="1"/>
          </p:nvPr>
        </p:nvSpPr>
        <p:spPr>
          <a:prstGeom prst="rect">
            <a:avLst/>
          </a:prstGeom>
        </p:spPr>
        <p:txBody>
          <a:bodyPr/>
          <a:lstStyle>
            <a:lvl1pPr>
              <a:defRPr spc="-1800"/>
            </a:lvl1pPr>
          </a:lstStyle>
          <a:p>
            <a:pPr/>
            <a:r>
              <a:t>Lab</a:t>
            </a:r>
          </a:p>
        </p:txBody>
      </p:sp>
      <p:sp>
        <p:nvSpPr>
          <p:cNvPr id="667" name="Apply Advanced Conditional Formatting"/>
          <p:cNvSpPr txBox="1"/>
          <p:nvPr/>
        </p:nvSpPr>
        <p:spPr>
          <a:xfrm>
            <a:off x="5213147" y="7948053"/>
            <a:ext cx="12744385"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Apply Advanced Conditional Formatting</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Data Analysis"/>
          <p:cNvSpPr txBox="1"/>
          <p:nvPr/>
        </p:nvSpPr>
        <p:spPr>
          <a:xfrm>
            <a:off x="7042266" y="3898429"/>
            <a:ext cx="9228329"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Data Analysis</a:t>
            </a:r>
          </a:p>
        </p:txBody>
      </p:sp>
      <p:pic>
        <p:nvPicPr>
          <p:cNvPr id="670" name="pasted-movie.png" descr="pasted-movie.png"/>
          <p:cNvPicPr>
            <a:picLocks noChangeAspect="1"/>
          </p:cNvPicPr>
          <p:nvPr/>
        </p:nvPicPr>
        <p:blipFill>
          <a:blip r:embed="rId2">
            <a:extLst/>
          </a:blip>
          <a:stretch>
            <a:fillRect/>
          </a:stretch>
        </p:blipFill>
        <p:spPr>
          <a:xfrm>
            <a:off x="6397354" y="5695967"/>
            <a:ext cx="10167334" cy="6122268"/>
          </a:xfrm>
          <a:prstGeom prst="rect">
            <a:avLst/>
          </a:prstGeom>
          <a:ln w="12700">
            <a:miter lim="400000"/>
          </a:ln>
        </p:spPr>
      </p:pic>
      <p:sp>
        <p:nvSpPr>
          <p:cNvPr id="671" name="Line"/>
          <p:cNvSpPr/>
          <p:nvPr/>
        </p:nvSpPr>
        <p:spPr>
          <a:xfrm flipV="1">
            <a:off x="12196812" y="7184755"/>
            <a:ext cx="571780" cy="1066543"/>
          </a:xfrm>
          <a:prstGeom prst="line">
            <a:avLst/>
          </a:prstGeom>
          <a:ln w="76200">
            <a:solidFill>
              <a:srgbClr val="E38300"/>
            </a:solidFill>
            <a:miter lim="400000"/>
          </a:ln>
        </p:spPr>
        <p:txBody>
          <a:bodyPr lIns="45718" tIns="45718" rIns="45718" bIns="45718"/>
          <a:lstStyle/>
          <a:p>
            <a:pPr/>
          </a:p>
        </p:txBody>
      </p:sp>
      <p:sp>
        <p:nvSpPr>
          <p:cNvPr id="672" name="Line"/>
          <p:cNvSpPr/>
          <p:nvPr/>
        </p:nvSpPr>
        <p:spPr>
          <a:xfrm flipV="1">
            <a:off x="10158889" y="7625739"/>
            <a:ext cx="413215" cy="625560"/>
          </a:xfrm>
          <a:prstGeom prst="line">
            <a:avLst/>
          </a:prstGeom>
          <a:ln w="76200">
            <a:solidFill>
              <a:srgbClr val="E38300"/>
            </a:solidFill>
            <a:miter lim="400000"/>
          </a:ln>
        </p:spPr>
        <p:txBody>
          <a:bodyPr lIns="45718" tIns="45718" rIns="45718" bIns="45718"/>
          <a:lstStyle/>
          <a:p>
            <a:pPr/>
          </a:p>
        </p:txBody>
      </p:sp>
      <p:sp>
        <p:nvSpPr>
          <p:cNvPr id="673" name="Line"/>
          <p:cNvSpPr/>
          <p:nvPr/>
        </p:nvSpPr>
        <p:spPr>
          <a:xfrm flipV="1">
            <a:off x="14312639" y="7341747"/>
            <a:ext cx="413215" cy="625560"/>
          </a:xfrm>
          <a:prstGeom prst="line">
            <a:avLst/>
          </a:prstGeom>
          <a:ln w="76200">
            <a:solidFill>
              <a:srgbClr val="E38300"/>
            </a:solidFill>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Introduction to Data Analysis in Excel"/>
          <p:cNvSpPr txBox="1"/>
          <p:nvPr/>
        </p:nvSpPr>
        <p:spPr>
          <a:xfrm>
            <a:off x="835404" y="561863"/>
            <a:ext cx="1101979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Data Analysis in Excel</a:t>
            </a:r>
          </a:p>
        </p:txBody>
      </p:sp>
      <p:sp>
        <p:nvSpPr>
          <p:cNvPr id="676" name="Overview of data analysis tools in Excel…"/>
          <p:cNvSpPr txBox="1"/>
          <p:nvPr/>
        </p:nvSpPr>
        <p:spPr>
          <a:xfrm>
            <a:off x="741516" y="470766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Overview of data analysis tools in Excel</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Importance of data-driven decision-making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Excel’s role in modern data analysis processes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Organizing Data with Tables"/>
          <p:cNvSpPr txBox="1"/>
          <p:nvPr/>
        </p:nvSpPr>
        <p:spPr>
          <a:xfrm>
            <a:off x="835403" y="561863"/>
            <a:ext cx="837692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Organizing Data with Tables</a:t>
            </a:r>
          </a:p>
        </p:txBody>
      </p:sp>
      <p:sp>
        <p:nvSpPr>
          <p:cNvPr id="679" name="Use Excel Tables for structured data management…"/>
          <p:cNvSpPr txBox="1"/>
          <p:nvPr/>
        </p:nvSpPr>
        <p:spPr>
          <a:xfrm>
            <a:off x="860000" y="2456464"/>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Excel Tables for structured data management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Benefits of Tables: Auto-expansion, filtering, sorting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Table styles for visual clarity and consistency</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Descriptive Statistics with Data Analysis ToolPak"/>
          <p:cNvSpPr txBox="1"/>
          <p:nvPr/>
        </p:nvSpPr>
        <p:spPr>
          <a:xfrm>
            <a:off x="835404" y="561863"/>
            <a:ext cx="1427543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Descriptive Statistics with Data Analysis ToolPak</a:t>
            </a:r>
          </a:p>
        </p:txBody>
      </p:sp>
      <p:sp>
        <p:nvSpPr>
          <p:cNvPr id="682" name="Install and access the Analysis ToolPak in Excel…"/>
          <p:cNvSpPr txBox="1"/>
          <p:nvPr/>
        </p:nvSpPr>
        <p:spPr>
          <a:xfrm>
            <a:off x="1120665" y="240907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Install and access the Analysis ToolPak in Excel</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Perform basic statistical analysis (mean, median, mode)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Data Analysis ToolPak for variance, standard deviation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Analyzing Trends with Charts and Graphs"/>
          <p:cNvSpPr txBox="1"/>
          <p:nvPr/>
        </p:nvSpPr>
        <p:spPr>
          <a:xfrm>
            <a:off x="835404" y="561863"/>
            <a:ext cx="1234313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Analyzing Trends with Charts and Graphs</a:t>
            </a:r>
          </a:p>
        </p:txBody>
      </p:sp>
      <p:sp>
        <p:nvSpPr>
          <p:cNvPr id="685" name="Create charts to visualize data trends effectively…"/>
          <p:cNvSpPr txBox="1"/>
          <p:nvPr/>
        </p:nvSpPr>
        <p:spPr>
          <a:xfrm>
            <a:off x="788910" y="2811916"/>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Create charts to visualize data trends effectively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line, bar, and pie charts for different insights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Customize charts for clarity and professional appeal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asted-movie.png" descr="pasted-movie.png"/>
          <p:cNvPicPr>
            <a:picLocks noChangeAspect="1"/>
          </p:cNvPicPr>
          <p:nvPr/>
        </p:nvPicPr>
        <p:blipFill>
          <a:blip r:embed="rId2">
            <a:extLst/>
          </a:blip>
          <a:stretch>
            <a:fillRect/>
          </a:stretch>
        </p:blipFill>
        <p:spPr>
          <a:xfrm>
            <a:off x="1787814" y="4830340"/>
            <a:ext cx="14255063" cy="4055320"/>
          </a:xfrm>
          <a:prstGeom prst="rect">
            <a:avLst/>
          </a:prstGeom>
          <a:ln w="12700">
            <a:miter lim="400000"/>
          </a:ln>
        </p:spPr>
      </p:pic>
      <p:sp>
        <p:nvSpPr>
          <p:cNvPr id="232" name="Line"/>
          <p:cNvSpPr/>
          <p:nvPr/>
        </p:nvSpPr>
        <p:spPr>
          <a:xfrm flipH="1" flipV="1">
            <a:off x="14187158" y="7626170"/>
            <a:ext cx="772644" cy="2656764"/>
          </a:xfrm>
          <a:prstGeom prst="line">
            <a:avLst/>
          </a:prstGeom>
          <a:ln w="76200">
            <a:solidFill>
              <a:srgbClr val="E38300"/>
            </a:solidFill>
            <a:miter lim="400000"/>
            <a:tailEnd type="triangle"/>
          </a:ln>
        </p:spPr>
        <p:txBody>
          <a:bodyPr lIns="45718" tIns="45718" rIns="45718" bIns="45718"/>
          <a:lstStyle/>
          <a:p>
            <a:pPr/>
          </a:p>
        </p:txBody>
      </p:sp>
      <p:sp>
        <p:nvSpPr>
          <p:cNvPr id="233" name="Line"/>
          <p:cNvSpPr/>
          <p:nvPr/>
        </p:nvSpPr>
        <p:spPr>
          <a:xfrm flipH="1">
            <a:off x="13120493" y="3842365"/>
            <a:ext cx="1194962" cy="3661264"/>
          </a:xfrm>
          <a:prstGeom prst="line">
            <a:avLst/>
          </a:prstGeom>
          <a:ln w="76200">
            <a:solidFill>
              <a:srgbClr val="E38300">
                <a:alpha val="56613"/>
              </a:srgbClr>
            </a:solidFill>
            <a:miter lim="400000"/>
            <a:tailEnd type="triangle"/>
          </a:ln>
        </p:spPr>
        <p:txBody>
          <a:bodyPr lIns="45718" tIns="45718" rIns="45718" bIns="45718"/>
          <a:lstStyle/>
          <a:p>
            <a:pPr/>
          </a:p>
        </p:txBody>
      </p:sp>
      <p:sp>
        <p:nvSpPr>
          <p:cNvPr id="234" name="Relative vs. Absolute Referencing"/>
          <p:cNvSpPr txBox="1"/>
          <p:nvPr/>
        </p:nvSpPr>
        <p:spPr>
          <a:xfrm>
            <a:off x="698068" y="1201677"/>
            <a:ext cx="9893301"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Relative vs. Absolute Referencing</a:t>
            </a:r>
          </a:p>
        </p:txBody>
      </p:sp>
      <p:sp>
        <p:nvSpPr>
          <p:cNvPr id="235" name="Relative Reference: Cell address changes when the formula is copied. (e.g., A1)"/>
          <p:cNvSpPr txBox="1"/>
          <p:nvPr/>
        </p:nvSpPr>
        <p:spPr>
          <a:xfrm>
            <a:off x="564596" y="2774551"/>
            <a:ext cx="22428082"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Relative Reference: Cell address changes when the formula is copied. (e.g., A1)</a:t>
            </a:r>
          </a:p>
        </p:txBody>
      </p:sp>
      <p:sp>
        <p:nvSpPr>
          <p:cNvPr id="236" name="Line"/>
          <p:cNvSpPr/>
          <p:nvPr/>
        </p:nvSpPr>
        <p:spPr>
          <a:xfrm flipH="1">
            <a:off x="12631749" y="3774542"/>
            <a:ext cx="1703923" cy="3109416"/>
          </a:xfrm>
          <a:prstGeom prst="line">
            <a:avLst/>
          </a:prstGeom>
          <a:ln w="76200">
            <a:solidFill>
              <a:srgbClr val="E38300">
                <a:alpha val="53617"/>
              </a:srgbClr>
            </a:solidFill>
            <a:miter lim="400000"/>
            <a:tailEnd type="triangle"/>
          </a:ln>
        </p:spPr>
        <p:txBody>
          <a:bodyPr lIns="45718" tIns="45718" rIns="45718" bIns="45718"/>
          <a:lstStyle/>
          <a:p>
            <a:pPr/>
          </a:p>
        </p:txBody>
      </p:sp>
      <p:sp>
        <p:nvSpPr>
          <p:cNvPr id="237" name="Absolute Reference: Cell address remains fixed when the formula is copied"/>
          <p:cNvSpPr txBox="1"/>
          <p:nvPr/>
        </p:nvSpPr>
        <p:spPr>
          <a:xfrm>
            <a:off x="2081190" y="10286434"/>
            <a:ext cx="22428084" cy="93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Absolute Reference: Cell address remains fixed when the formula is copied</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Using PivotTables for In-Depth Analysis"/>
          <p:cNvSpPr txBox="1"/>
          <p:nvPr/>
        </p:nvSpPr>
        <p:spPr>
          <a:xfrm>
            <a:off x="835403" y="561863"/>
            <a:ext cx="1169162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Using PivotTables for In-Depth Analysis</a:t>
            </a:r>
          </a:p>
        </p:txBody>
      </p:sp>
      <p:sp>
        <p:nvSpPr>
          <p:cNvPr id="688" name="Quickly summarize and analyze large datasets…"/>
          <p:cNvSpPr txBox="1"/>
          <p:nvPr/>
        </p:nvSpPr>
        <p:spPr>
          <a:xfrm>
            <a:off x="1120665" y="226689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Quickly summarize and analyze large datasets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Drag-and-drop fields for custom reporting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data using Slicers for targeted analysis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Forecasting with Excel"/>
          <p:cNvSpPr txBox="1"/>
          <p:nvPr/>
        </p:nvSpPr>
        <p:spPr>
          <a:xfrm>
            <a:off x="835404" y="561863"/>
            <a:ext cx="675195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Forecasting with Excel</a:t>
            </a:r>
          </a:p>
        </p:txBody>
      </p:sp>
      <p:sp>
        <p:nvSpPr>
          <p:cNvPr id="691" name="Use Excel’s Forecast Sheet to predict trends…"/>
          <p:cNvSpPr txBox="1"/>
          <p:nvPr/>
        </p:nvSpPr>
        <p:spPr>
          <a:xfrm>
            <a:off x="1120665" y="226689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Excel’s Forecast Sheet to predict trends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moving averages for time-series forecasting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Benefits of forecasting for planning and decision-making</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Advanced Data Analysis with Power Query"/>
          <p:cNvSpPr txBox="1"/>
          <p:nvPr/>
        </p:nvSpPr>
        <p:spPr>
          <a:xfrm>
            <a:off x="835403" y="561863"/>
            <a:ext cx="125641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Advanced Data Analysis with Power Query</a:t>
            </a:r>
          </a:p>
        </p:txBody>
      </p:sp>
      <p:sp>
        <p:nvSpPr>
          <p:cNvPr id="694" name="Clean, transform, and combine data sources with Power Query…"/>
          <p:cNvSpPr txBox="1"/>
          <p:nvPr/>
        </p:nvSpPr>
        <p:spPr>
          <a:xfrm>
            <a:off x="1120665" y="226689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Clean, transform, and combine data sources with Power Query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Automate data processing with repeatable steps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Benefits of Power Query for data preparation and analysis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Recommended Chart"/>
          <p:cNvSpPr txBox="1"/>
          <p:nvPr/>
        </p:nvSpPr>
        <p:spPr>
          <a:xfrm>
            <a:off x="835403" y="561863"/>
            <a:ext cx="641794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Recommended Chart</a:t>
            </a:r>
          </a:p>
        </p:txBody>
      </p:sp>
      <p:sp>
        <p:nvSpPr>
          <p:cNvPr id="697" name="Review the basics: Conditional formatting allows you to apply formatting to cells based on rules and criteria."/>
          <p:cNvSpPr txBox="1"/>
          <p:nvPr/>
        </p:nvSpPr>
        <p:spPr>
          <a:xfrm>
            <a:off x="1077844" y="1771032"/>
            <a:ext cx="20332570" cy="1595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Review the basics: Conditional formatting allows you to apply formatting to cells based on rules and criteria.</a:t>
            </a:r>
          </a:p>
        </p:txBody>
      </p:sp>
      <p:sp>
        <p:nvSpPr>
          <p:cNvPr id="698" name="basic conditional formatting (e.g., highlighting cells above a certain value) transitioning to a more complex example…"/>
          <p:cNvSpPr txBox="1"/>
          <p:nvPr/>
        </p:nvSpPr>
        <p:spPr>
          <a:xfrm>
            <a:off x="1114809" y="12301301"/>
            <a:ext cx="1554647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600">
                <a:solidFill>
                  <a:srgbClr val="535860"/>
                </a:solidFill>
                <a:latin typeface="Times Roman"/>
                <a:ea typeface="Times Roman"/>
                <a:cs typeface="Times Roman"/>
                <a:sym typeface="Times Roman"/>
              </a:defRPr>
            </a:pPr>
            <a:r>
              <a:t>basic conditional formatting (e.g., highlighting cells above a certain value) transitioning to a more complex example </a:t>
            </a:r>
          </a:p>
          <a:p>
            <a:pPr defTabSz="457200">
              <a:spcBef>
                <a:spcPts val="0"/>
              </a:spcBef>
              <a:defRPr sz="2600">
                <a:solidFill>
                  <a:srgbClr val="535860"/>
                </a:solidFill>
                <a:latin typeface="Times Roman"/>
                <a:ea typeface="Times Roman"/>
                <a:cs typeface="Times Roman"/>
                <a:sym typeface="Times Roman"/>
              </a:defRPr>
            </a:pPr>
            <a:r>
              <a:t>(e.g., highlighting duplicates with different colors).</a:t>
            </a:r>
          </a:p>
        </p:txBody>
      </p:sp>
      <p:pic>
        <p:nvPicPr>
          <p:cNvPr id="699" name="pasted-movie.png" descr="pasted-movie.png"/>
          <p:cNvPicPr>
            <a:picLocks noChangeAspect="1"/>
          </p:cNvPicPr>
          <p:nvPr/>
        </p:nvPicPr>
        <p:blipFill>
          <a:blip r:embed="rId2">
            <a:extLst/>
          </a:blip>
          <a:stretch>
            <a:fillRect/>
          </a:stretch>
        </p:blipFill>
        <p:spPr>
          <a:xfrm>
            <a:off x="15598801" y="6943101"/>
            <a:ext cx="5744036" cy="3915603"/>
          </a:xfrm>
          <a:prstGeom prst="rect">
            <a:avLst/>
          </a:prstGeom>
          <a:ln w="12700">
            <a:miter lim="400000"/>
          </a:ln>
        </p:spPr>
      </p:pic>
      <p:pic>
        <p:nvPicPr>
          <p:cNvPr id="700" name="pasted-movie.png" descr="pasted-movie.png"/>
          <p:cNvPicPr>
            <a:picLocks noChangeAspect="1"/>
          </p:cNvPicPr>
          <p:nvPr/>
        </p:nvPicPr>
        <p:blipFill>
          <a:blip r:embed="rId3">
            <a:extLst/>
          </a:blip>
          <a:stretch>
            <a:fillRect/>
          </a:stretch>
        </p:blipFill>
        <p:spPr>
          <a:xfrm>
            <a:off x="7102794" y="4635500"/>
            <a:ext cx="7711756" cy="6535388"/>
          </a:xfrm>
          <a:prstGeom prst="rect">
            <a:avLst/>
          </a:prstGeom>
          <a:ln w="12700">
            <a:miter lim="400000"/>
          </a:ln>
        </p:spPr>
      </p:pic>
      <p:sp>
        <p:nvSpPr>
          <p:cNvPr id="701" name="Connection Line"/>
          <p:cNvSpPr/>
          <p:nvPr/>
        </p:nvSpPr>
        <p:spPr>
          <a:xfrm>
            <a:off x="14179421" y="5139228"/>
            <a:ext cx="1680500" cy="2928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394" y="8488"/>
                  <a:pt x="9194" y="1288"/>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702"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4" name="pasted-movie.png" descr="pasted-movie.png"/>
          <p:cNvPicPr>
            <a:picLocks noChangeAspect="1"/>
          </p:cNvPicPr>
          <p:nvPr/>
        </p:nvPicPr>
        <p:blipFill>
          <a:blip r:embed="rId2">
            <a:extLst/>
          </a:blip>
          <a:stretch>
            <a:fillRect/>
          </a:stretch>
        </p:blipFill>
        <p:spPr>
          <a:xfrm>
            <a:off x="8648700" y="3641873"/>
            <a:ext cx="13102205" cy="7889500"/>
          </a:xfrm>
          <a:prstGeom prst="rect">
            <a:avLst/>
          </a:prstGeom>
          <a:ln w="12700">
            <a:miter lim="400000"/>
          </a:ln>
        </p:spPr>
      </p:pic>
      <p:sp>
        <p:nvSpPr>
          <p:cNvPr id="705" name="Seasonality"/>
          <p:cNvSpPr txBox="1"/>
          <p:nvPr/>
        </p:nvSpPr>
        <p:spPr>
          <a:xfrm>
            <a:off x="835404" y="561863"/>
            <a:ext cx="351599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Seasonality</a:t>
            </a:r>
          </a:p>
        </p:txBody>
      </p:sp>
      <p:sp>
        <p:nvSpPr>
          <p:cNvPr id="706" name="Review the basics: Conditional formatting allows you to apply formatting to cells based on rules and criteria."/>
          <p:cNvSpPr txBox="1"/>
          <p:nvPr/>
        </p:nvSpPr>
        <p:spPr>
          <a:xfrm>
            <a:off x="11486" y="1714050"/>
            <a:ext cx="10711675" cy="2941320"/>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Review the basics: Conditional formatting allows you to apply formatting to cells based on rules and criteria.</a:t>
            </a:r>
          </a:p>
        </p:txBody>
      </p:sp>
      <p:sp>
        <p:nvSpPr>
          <p:cNvPr id="707" name="basic conditional formatting (e.g., highlighting cells above a certain value) transitioning to a more complex example…"/>
          <p:cNvSpPr txBox="1"/>
          <p:nvPr/>
        </p:nvSpPr>
        <p:spPr>
          <a:xfrm>
            <a:off x="1114809" y="12301301"/>
            <a:ext cx="1554647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600">
                <a:solidFill>
                  <a:srgbClr val="535860"/>
                </a:solidFill>
                <a:latin typeface="Times Roman"/>
                <a:ea typeface="Times Roman"/>
                <a:cs typeface="Times Roman"/>
                <a:sym typeface="Times Roman"/>
              </a:defRPr>
            </a:pPr>
            <a:r>
              <a:t>basic conditional formatting (e.g., highlighting cells above a certain value) transitioning to a more complex example </a:t>
            </a:r>
          </a:p>
          <a:p>
            <a:pPr defTabSz="457200">
              <a:spcBef>
                <a:spcPts val="0"/>
              </a:spcBef>
              <a:defRPr sz="2600">
                <a:solidFill>
                  <a:srgbClr val="535860"/>
                </a:solidFill>
                <a:latin typeface="Times Roman"/>
                <a:ea typeface="Times Roman"/>
                <a:cs typeface="Times Roman"/>
                <a:sym typeface="Times Roman"/>
              </a:defRPr>
            </a:pPr>
            <a:r>
              <a:t>(e.g., highlighting duplicates with different colors).</a:t>
            </a:r>
          </a:p>
        </p:txBody>
      </p:sp>
      <p:sp>
        <p:nvSpPr>
          <p:cNvPr id="708" name="Connection Line"/>
          <p:cNvSpPr/>
          <p:nvPr/>
        </p:nvSpPr>
        <p:spPr>
          <a:xfrm>
            <a:off x="15067722" y="2722155"/>
            <a:ext cx="1680499" cy="2928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394" y="8488"/>
                  <a:pt x="9194" y="1288"/>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709" name="Line"/>
          <p:cNvSpPr/>
          <p:nvPr/>
        </p:nvSpPr>
        <p:spPr>
          <a:xfrm flipV="1">
            <a:off x="13523833" y="6150531"/>
            <a:ext cx="656663" cy="892231"/>
          </a:xfrm>
          <a:prstGeom prst="line">
            <a:avLst/>
          </a:prstGeom>
          <a:ln w="76200">
            <a:solidFill>
              <a:srgbClr val="E38300"/>
            </a:solidFill>
            <a:miter lim="400000"/>
          </a:ln>
        </p:spPr>
        <p:txBody>
          <a:bodyPr lIns="45718" tIns="45718" rIns="45718" bIns="45718"/>
          <a:lstStyle/>
          <a:p>
            <a:pPr/>
          </a:p>
        </p:txBody>
      </p:sp>
      <p:sp>
        <p:nvSpPr>
          <p:cNvPr id="710" name="Line"/>
          <p:cNvSpPr/>
          <p:nvPr/>
        </p:nvSpPr>
        <p:spPr>
          <a:xfrm flipV="1">
            <a:off x="16205607" y="5726662"/>
            <a:ext cx="585202" cy="1314341"/>
          </a:xfrm>
          <a:prstGeom prst="line">
            <a:avLst/>
          </a:prstGeom>
          <a:ln w="76200">
            <a:solidFill>
              <a:srgbClr val="E38300"/>
            </a:solidFill>
            <a:miter lim="400000"/>
          </a:ln>
        </p:spPr>
        <p:txBody>
          <a:bodyPr lIns="45718" tIns="45718" rIns="45718" bIns="45718"/>
          <a:lstStyle/>
          <a:p>
            <a:pPr/>
          </a:p>
        </p:txBody>
      </p:sp>
      <p:sp>
        <p:nvSpPr>
          <p:cNvPr id="711" name="Line"/>
          <p:cNvSpPr/>
          <p:nvPr/>
        </p:nvSpPr>
        <p:spPr>
          <a:xfrm flipV="1">
            <a:off x="18818085" y="5611881"/>
            <a:ext cx="718219" cy="1222238"/>
          </a:xfrm>
          <a:prstGeom prst="line">
            <a:avLst/>
          </a:prstGeom>
          <a:ln w="76200">
            <a:solidFill>
              <a:srgbClr val="E38300"/>
            </a:solidFill>
            <a:miter lim="400000"/>
          </a:ln>
        </p:spPr>
        <p:txBody>
          <a:bodyPr lIns="45718" tIns="45718" rIns="45718" bIns="45718"/>
          <a:lstStyle/>
          <a:p>
            <a:pPr/>
          </a:p>
        </p:txBody>
      </p:sp>
      <p:sp>
        <p:nvSpPr>
          <p:cNvPr id="712" name="Seasonality"/>
          <p:cNvSpPr txBox="1"/>
          <p:nvPr/>
        </p:nvSpPr>
        <p:spPr>
          <a:xfrm>
            <a:off x="12279541" y="2349948"/>
            <a:ext cx="27289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60"/>
                </a:solidFill>
                <a:latin typeface="Graphik Light"/>
                <a:ea typeface="Graphik Light"/>
                <a:cs typeface="Graphik Light"/>
                <a:sym typeface="Graphik Light"/>
              </a:defRPr>
            </a:lvl1pPr>
          </a:lstStyle>
          <a:p>
            <a:pPr/>
            <a:r>
              <a:t>Seasonality</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4" name="pasted-movie.png" descr="pasted-movie.png"/>
          <p:cNvPicPr>
            <a:picLocks noChangeAspect="1"/>
          </p:cNvPicPr>
          <p:nvPr/>
        </p:nvPicPr>
        <p:blipFill>
          <a:blip r:embed="rId2">
            <a:extLst/>
          </a:blip>
          <a:stretch>
            <a:fillRect/>
          </a:stretch>
        </p:blipFill>
        <p:spPr>
          <a:xfrm>
            <a:off x="8648700" y="3641873"/>
            <a:ext cx="13102205" cy="7889500"/>
          </a:xfrm>
          <a:prstGeom prst="rect">
            <a:avLst/>
          </a:prstGeom>
          <a:ln w="12700">
            <a:miter lim="400000"/>
          </a:ln>
        </p:spPr>
      </p:pic>
      <p:sp>
        <p:nvSpPr>
          <p:cNvPr id="715" name="Data Forecast"/>
          <p:cNvSpPr txBox="1"/>
          <p:nvPr/>
        </p:nvSpPr>
        <p:spPr>
          <a:xfrm>
            <a:off x="835404" y="561863"/>
            <a:ext cx="410654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Data Forecast</a:t>
            </a:r>
          </a:p>
        </p:txBody>
      </p:sp>
      <p:sp>
        <p:nvSpPr>
          <p:cNvPr id="716" name="Review the basics: Conditional formatting allows you to apply formatting to cells based on rules and criteria."/>
          <p:cNvSpPr txBox="1"/>
          <p:nvPr/>
        </p:nvSpPr>
        <p:spPr>
          <a:xfrm>
            <a:off x="11486" y="1714050"/>
            <a:ext cx="10711675" cy="2941320"/>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Review the basics: Conditional formatting allows you to apply formatting to cells based on rules and criteria.</a:t>
            </a:r>
          </a:p>
        </p:txBody>
      </p:sp>
      <p:sp>
        <p:nvSpPr>
          <p:cNvPr id="717" name="basic conditional formatting (e.g., highlighting cells above a certain value) transitioning to a more complex example…"/>
          <p:cNvSpPr txBox="1"/>
          <p:nvPr/>
        </p:nvSpPr>
        <p:spPr>
          <a:xfrm>
            <a:off x="1114809" y="12301301"/>
            <a:ext cx="1554647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600">
                <a:solidFill>
                  <a:srgbClr val="535860"/>
                </a:solidFill>
                <a:latin typeface="Times Roman"/>
                <a:ea typeface="Times Roman"/>
                <a:cs typeface="Times Roman"/>
                <a:sym typeface="Times Roman"/>
              </a:defRPr>
            </a:pPr>
            <a:r>
              <a:t>basic conditional formatting (e.g., highlighting cells above a certain value) transitioning to a more complex example </a:t>
            </a:r>
          </a:p>
          <a:p>
            <a:pPr defTabSz="457200">
              <a:spcBef>
                <a:spcPts val="0"/>
              </a:spcBef>
              <a:defRPr sz="2600">
                <a:solidFill>
                  <a:srgbClr val="535860"/>
                </a:solidFill>
                <a:latin typeface="Times Roman"/>
                <a:ea typeface="Times Roman"/>
                <a:cs typeface="Times Roman"/>
                <a:sym typeface="Times Roman"/>
              </a:defRPr>
            </a:pPr>
            <a:r>
              <a:t>(e.g., highlighting duplicates with different colors).</a:t>
            </a:r>
          </a:p>
        </p:txBody>
      </p:sp>
      <p:sp>
        <p:nvSpPr>
          <p:cNvPr id="718" name="Connection Line"/>
          <p:cNvSpPr/>
          <p:nvPr/>
        </p:nvSpPr>
        <p:spPr>
          <a:xfrm>
            <a:off x="15067722" y="2722155"/>
            <a:ext cx="1680499" cy="2928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6394" y="8488"/>
                  <a:pt x="9194" y="1288"/>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719" name="Line"/>
          <p:cNvSpPr/>
          <p:nvPr/>
        </p:nvSpPr>
        <p:spPr>
          <a:xfrm flipV="1">
            <a:off x="13523833" y="6150531"/>
            <a:ext cx="656663" cy="892231"/>
          </a:xfrm>
          <a:prstGeom prst="line">
            <a:avLst/>
          </a:prstGeom>
          <a:ln w="76200">
            <a:solidFill>
              <a:srgbClr val="E38300"/>
            </a:solidFill>
            <a:miter lim="400000"/>
          </a:ln>
        </p:spPr>
        <p:txBody>
          <a:bodyPr lIns="45718" tIns="45718" rIns="45718" bIns="45718"/>
          <a:lstStyle/>
          <a:p>
            <a:pPr/>
          </a:p>
        </p:txBody>
      </p:sp>
      <p:sp>
        <p:nvSpPr>
          <p:cNvPr id="720" name="Line"/>
          <p:cNvSpPr/>
          <p:nvPr/>
        </p:nvSpPr>
        <p:spPr>
          <a:xfrm flipV="1">
            <a:off x="16205607" y="5726662"/>
            <a:ext cx="585202" cy="1314341"/>
          </a:xfrm>
          <a:prstGeom prst="line">
            <a:avLst/>
          </a:prstGeom>
          <a:ln w="76200">
            <a:solidFill>
              <a:srgbClr val="E38300"/>
            </a:solidFill>
            <a:miter lim="400000"/>
          </a:ln>
        </p:spPr>
        <p:txBody>
          <a:bodyPr lIns="45718" tIns="45718" rIns="45718" bIns="45718"/>
          <a:lstStyle/>
          <a:p>
            <a:pPr/>
          </a:p>
        </p:txBody>
      </p:sp>
      <p:sp>
        <p:nvSpPr>
          <p:cNvPr id="721" name="Line"/>
          <p:cNvSpPr/>
          <p:nvPr/>
        </p:nvSpPr>
        <p:spPr>
          <a:xfrm flipV="1">
            <a:off x="18818085" y="5611881"/>
            <a:ext cx="718219" cy="1222238"/>
          </a:xfrm>
          <a:prstGeom prst="line">
            <a:avLst/>
          </a:prstGeom>
          <a:ln w="76200">
            <a:solidFill>
              <a:srgbClr val="E38300"/>
            </a:solidFill>
            <a:miter lim="400000"/>
          </a:ln>
        </p:spPr>
        <p:txBody>
          <a:bodyPr lIns="45718" tIns="45718" rIns="45718" bIns="45718"/>
          <a:lstStyle/>
          <a:p>
            <a:pPr/>
          </a:p>
        </p:txBody>
      </p:sp>
      <p:sp>
        <p:nvSpPr>
          <p:cNvPr id="722" name="Seasonality"/>
          <p:cNvSpPr txBox="1"/>
          <p:nvPr/>
        </p:nvSpPr>
        <p:spPr>
          <a:xfrm>
            <a:off x="12279541" y="2349948"/>
            <a:ext cx="27289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60"/>
                </a:solidFill>
                <a:latin typeface="Graphik Light"/>
                <a:ea typeface="Graphik Light"/>
                <a:cs typeface="Graphik Light"/>
                <a:sym typeface="Graphik Light"/>
              </a:defRPr>
            </a:lvl1pPr>
          </a:lstStyle>
          <a:p>
            <a:pPr/>
            <a:r>
              <a:t>Seasonality</a:t>
            </a:r>
          </a:p>
        </p:txBody>
      </p:sp>
      <p:pic>
        <p:nvPicPr>
          <p:cNvPr id="723" name="unknown.png" descr="unknown.png"/>
          <p:cNvPicPr>
            <a:picLocks noChangeAspect="1"/>
          </p:cNvPicPr>
          <p:nvPr/>
        </p:nvPicPr>
        <p:blipFill>
          <a:blip r:embed="rId3">
            <a:extLst/>
          </a:blip>
          <a:stretch>
            <a:fillRect/>
          </a:stretch>
        </p:blipFill>
        <p:spPr>
          <a:xfrm>
            <a:off x="718937" y="6948367"/>
            <a:ext cx="7872434" cy="4736527"/>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Data Forecast"/>
          <p:cNvSpPr txBox="1"/>
          <p:nvPr/>
        </p:nvSpPr>
        <p:spPr>
          <a:xfrm>
            <a:off x="835404" y="561863"/>
            <a:ext cx="410654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Data Forecast</a:t>
            </a:r>
          </a:p>
        </p:txBody>
      </p:sp>
      <p:sp>
        <p:nvSpPr>
          <p:cNvPr id="726" name="Review the basics: Conditional formatting allows you to apply formatting to cells based on rules and criteria."/>
          <p:cNvSpPr txBox="1"/>
          <p:nvPr/>
        </p:nvSpPr>
        <p:spPr>
          <a:xfrm>
            <a:off x="11486" y="1714050"/>
            <a:ext cx="10711675" cy="2941320"/>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Review the basics: Conditional formatting allows you to apply formatting to cells based on rules and criteria.</a:t>
            </a:r>
          </a:p>
        </p:txBody>
      </p:sp>
      <p:sp>
        <p:nvSpPr>
          <p:cNvPr id="727" name="basic conditional formatting (e.g., highlighting cells above a certain value) transitioning to a more complex example…"/>
          <p:cNvSpPr txBox="1"/>
          <p:nvPr/>
        </p:nvSpPr>
        <p:spPr>
          <a:xfrm>
            <a:off x="1114809" y="12301301"/>
            <a:ext cx="1554647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2600">
                <a:solidFill>
                  <a:srgbClr val="535860"/>
                </a:solidFill>
                <a:latin typeface="Times Roman"/>
                <a:ea typeface="Times Roman"/>
                <a:cs typeface="Times Roman"/>
                <a:sym typeface="Times Roman"/>
              </a:defRPr>
            </a:pPr>
            <a:r>
              <a:t>basic conditional formatting (e.g., highlighting cells above a certain value) transitioning to a more complex example </a:t>
            </a:r>
          </a:p>
          <a:p>
            <a:pPr defTabSz="457200">
              <a:spcBef>
                <a:spcPts val="0"/>
              </a:spcBef>
              <a:defRPr sz="2600">
                <a:solidFill>
                  <a:srgbClr val="535860"/>
                </a:solidFill>
                <a:latin typeface="Times Roman"/>
                <a:ea typeface="Times Roman"/>
                <a:cs typeface="Times Roman"/>
                <a:sym typeface="Times Roman"/>
              </a:defRPr>
            </a:pPr>
            <a:r>
              <a:t>(e.g., highlighting duplicates with different colors).</a:t>
            </a:r>
          </a:p>
        </p:txBody>
      </p:sp>
      <p:pic>
        <p:nvPicPr>
          <p:cNvPr id="728" name="pasted-movie.png" descr="pasted-movie.png"/>
          <p:cNvPicPr>
            <a:picLocks noChangeAspect="1"/>
          </p:cNvPicPr>
          <p:nvPr/>
        </p:nvPicPr>
        <p:blipFill>
          <a:blip r:embed="rId2">
            <a:extLst/>
          </a:blip>
          <a:stretch>
            <a:fillRect/>
          </a:stretch>
        </p:blipFill>
        <p:spPr>
          <a:xfrm>
            <a:off x="9845478" y="4159711"/>
            <a:ext cx="13023466" cy="7205968"/>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Lab"/>
          <p:cNvSpPr txBox="1"/>
          <p:nvPr>
            <p:ph type="body" idx="1"/>
          </p:nvPr>
        </p:nvSpPr>
        <p:spPr>
          <a:prstGeom prst="rect">
            <a:avLst/>
          </a:prstGeom>
        </p:spPr>
        <p:txBody>
          <a:bodyPr/>
          <a:lstStyle>
            <a:lvl1pPr>
              <a:defRPr spc="-1800"/>
            </a:lvl1pPr>
          </a:lstStyle>
          <a:p>
            <a:pPr/>
            <a:r>
              <a:t>Lab</a:t>
            </a:r>
          </a:p>
        </p:txBody>
      </p:sp>
      <p:sp>
        <p:nvSpPr>
          <p:cNvPr id="731" name="Apply Advanced Conditional Formatting"/>
          <p:cNvSpPr txBox="1"/>
          <p:nvPr/>
        </p:nvSpPr>
        <p:spPr>
          <a:xfrm>
            <a:off x="5213147" y="7948053"/>
            <a:ext cx="12744385"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Apply Advanced Conditional Formatting</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3"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4243096" y="4319406"/>
            <a:ext cx="4948743" cy="4379725"/>
          </a:xfrm>
          <a:prstGeom prst="rect">
            <a:avLst/>
          </a:prstGeom>
        </p:spPr>
      </p:pic>
      <p:sp>
        <p:nvSpPr>
          <p:cNvPr id="734" name="4th Day"/>
          <p:cNvSpPr txBox="1"/>
          <p:nvPr/>
        </p:nvSpPr>
        <p:spPr>
          <a:xfrm>
            <a:off x="7540183" y="4229508"/>
            <a:ext cx="4078710" cy="1370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latin typeface="Calibri"/>
                <a:ea typeface="Calibri"/>
                <a:cs typeface="Calibri"/>
                <a:sym typeface="Calibri"/>
              </a:defRPr>
            </a:lvl1pPr>
          </a:lstStyle>
          <a:p>
            <a:pPr/>
            <a:r>
              <a:t>4th Day</a:t>
            </a:r>
          </a:p>
        </p:txBody>
      </p:sp>
      <p:sp>
        <p:nvSpPr>
          <p:cNvPr id="735" name="Visualizing Data with Charts"/>
          <p:cNvSpPr txBox="1"/>
          <p:nvPr/>
        </p:nvSpPr>
        <p:spPr>
          <a:xfrm>
            <a:off x="5682952" y="5633063"/>
            <a:ext cx="17011651"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10000">
                <a:solidFill>
                  <a:srgbClr val="000000"/>
                </a:solidFill>
                <a:latin typeface="Produkt Regular"/>
                <a:ea typeface="Produkt Regular"/>
                <a:cs typeface="Produkt Regular"/>
                <a:sym typeface="Produkt Regular"/>
              </a:defRPr>
            </a:pPr>
            <a:r>
              <a:t>Visua</a:t>
            </a:r>
            <a:r>
              <a:rPr>
                <a:solidFill>
                  <a:srgbClr val="8B5C5C"/>
                </a:solidFill>
              </a:rPr>
              <a:t>lizing Data with Charts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7"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1257300" y="3632198"/>
            <a:ext cx="7289800" cy="6451602"/>
          </a:xfrm>
          <a:prstGeom prst="rect">
            <a:avLst/>
          </a:prstGeom>
          <a:effectLst>
            <a:outerShdw sx="100000" sy="100000" kx="0" ky="0" algn="b" rotWithShape="0" blurRad="254000" dist="127000" dir="5400000">
              <a:srgbClr val="000000">
                <a:alpha val="70000"/>
              </a:srgbClr>
            </a:outerShdw>
          </a:effectLst>
        </p:spPr>
      </p:pic>
      <p:pic>
        <p:nvPicPr>
          <p:cNvPr id="738" name="Close-up of a layered pattern of gray stone" descr="Close-up of a layered pattern of gray stone"/>
          <p:cNvPicPr>
            <a:picLocks noChangeAspect="1"/>
          </p:cNvPicPr>
          <p:nvPr>
            <p:ph type="pic" idx="22"/>
          </p:nvPr>
        </p:nvPicPr>
        <p:blipFill>
          <a:blip r:embed="rId3">
            <a:extLst/>
          </a:blip>
          <a:srcRect l="12335" t="0" r="12335" b="0"/>
          <a:stretch>
            <a:fillRect/>
          </a:stretch>
        </p:blipFill>
        <p:spPr>
          <a:xfrm>
            <a:off x="8547100" y="3632200"/>
            <a:ext cx="7289800" cy="6451600"/>
          </a:xfrm>
          <a:prstGeom prst="rect">
            <a:avLst/>
          </a:prstGeom>
        </p:spPr>
      </p:pic>
      <p:pic>
        <p:nvPicPr>
          <p:cNvPr id="739" name="Close-up of a white ribbed pattern" descr="Close-up of a white ribbed pattern"/>
          <p:cNvPicPr>
            <a:picLocks noChangeAspect="1"/>
          </p:cNvPicPr>
          <p:nvPr>
            <p:ph type="pic" idx="23"/>
          </p:nvPr>
        </p:nvPicPr>
        <p:blipFill>
          <a:blip r:embed="rId4">
            <a:extLst/>
          </a:blip>
          <a:srcRect l="12292" t="0" r="12379" b="87"/>
          <a:stretch>
            <a:fillRect/>
          </a:stretch>
        </p:blipFill>
        <p:spPr>
          <a:xfrm>
            <a:off x="15811499" y="3632199"/>
            <a:ext cx="7289802" cy="64516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740" name="Visualizing Data with Charts"/>
          <p:cNvSpPr txBox="1"/>
          <p:nvPr/>
        </p:nvSpPr>
        <p:spPr>
          <a:xfrm>
            <a:off x="7519929" y="1984976"/>
            <a:ext cx="9152508"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defTabSz="825500">
              <a:spcBef>
                <a:spcPts val="0"/>
              </a:spcBef>
              <a:defRPr sz="5500">
                <a:solidFill>
                  <a:srgbClr val="535860"/>
                </a:solidFill>
              </a:defRPr>
            </a:lvl1pPr>
          </a:lstStyle>
          <a:p>
            <a:pPr/>
            <a:r>
              <a:t>Visualizing Data with Charts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pasted-movie.png" descr="pasted-movie.png"/>
          <p:cNvPicPr>
            <a:picLocks noChangeAspect="1"/>
          </p:cNvPicPr>
          <p:nvPr/>
        </p:nvPicPr>
        <p:blipFill>
          <a:blip r:embed="rId2">
            <a:extLst/>
          </a:blip>
          <a:stretch>
            <a:fillRect/>
          </a:stretch>
        </p:blipFill>
        <p:spPr>
          <a:xfrm>
            <a:off x="1929994" y="4830340"/>
            <a:ext cx="14255065" cy="4055320"/>
          </a:xfrm>
          <a:prstGeom prst="rect">
            <a:avLst/>
          </a:prstGeom>
          <a:ln w="12700">
            <a:miter lim="400000"/>
          </a:ln>
        </p:spPr>
      </p:pic>
      <p:sp>
        <p:nvSpPr>
          <p:cNvPr id="240" name="Line"/>
          <p:cNvSpPr/>
          <p:nvPr/>
        </p:nvSpPr>
        <p:spPr>
          <a:xfrm flipH="1" flipV="1">
            <a:off x="14187158" y="7626170"/>
            <a:ext cx="772644" cy="2656764"/>
          </a:xfrm>
          <a:prstGeom prst="line">
            <a:avLst/>
          </a:prstGeom>
          <a:ln w="76200">
            <a:solidFill>
              <a:srgbClr val="E38300"/>
            </a:solidFill>
            <a:miter lim="400000"/>
            <a:tailEnd type="triangle"/>
          </a:ln>
        </p:spPr>
        <p:txBody>
          <a:bodyPr lIns="45718" tIns="45718" rIns="45718" bIns="45718"/>
          <a:lstStyle/>
          <a:p>
            <a:pPr/>
          </a:p>
        </p:txBody>
      </p:sp>
      <p:sp>
        <p:nvSpPr>
          <p:cNvPr id="241" name="Line"/>
          <p:cNvSpPr/>
          <p:nvPr/>
        </p:nvSpPr>
        <p:spPr>
          <a:xfrm flipH="1">
            <a:off x="13120493" y="3842365"/>
            <a:ext cx="1194962" cy="3661264"/>
          </a:xfrm>
          <a:prstGeom prst="line">
            <a:avLst/>
          </a:prstGeom>
          <a:ln w="76200">
            <a:solidFill>
              <a:srgbClr val="E38300">
                <a:alpha val="56613"/>
              </a:srgbClr>
            </a:solidFill>
            <a:miter lim="400000"/>
            <a:tailEnd type="triangle"/>
          </a:ln>
        </p:spPr>
        <p:txBody>
          <a:bodyPr lIns="45718" tIns="45718" rIns="45718" bIns="45718"/>
          <a:lstStyle/>
          <a:p>
            <a:pPr/>
          </a:p>
        </p:txBody>
      </p:sp>
      <p:sp>
        <p:nvSpPr>
          <p:cNvPr id="242" name="Dynamic Ranges (Brief Introduction)"/>
          <p:cNvSpPr txBox="1"/>
          <p:nvPr/>
        </p:nvSpPr>
        <p:spPr>
          <a:xfrm>
            <a:off x="698068" y="1201677"/>
            <a:ext cx="10832466"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Dynamic Ranges </a:t>
            </a:r>
            <a:r>
              <a:rPr>
                <a:solidFill>
                  <a:srgbClr val="8B5C5C"/>
                </a:solidFill>
              </a:rPr>
              <a:t>(Brief Introduction)</a:t>
            </a:r>
          </a:p>
        </p:txBody>
      </p:sp>
      <p:sp>
        <p:nvSpPr>
          <p:cNvPr id="243" name="Dynamic ranges automatically adjust their size as data is added or removed."/>
          <p:cNvSpPr txBox="1"/>
          <p:nvPr/>
        </p:nvSpPr>
        <p:spPr>
          <a:xfrm>
            <a:off x="564596" y="2774551"/>
            <a:ext cx="22428082"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Dynamic ranges automatically adjust their size as data is added or removed.</a:t>
            </a:r>
          </a:p>
        </p:txBody>
      </p:sp>
      <p:sp>
        <p:nvSpPr>
          <p:cNvPr id="244" name="Line"/>
          <p:cNvSpPr/>
          <p:nvPr/>
        </p:nvSpPr>
        <p:spPr>
          <a:xfrm flipH="1">
            <a:off x="12631749" y="3774542"/>
            <a:ext cx="1703923" cy="3109416"/>
          </a:xfrm>
          <a:prstGeom prst="line">
            <a:avLst/>
          </a:prstGeom>
          <a:ln w="76200">
            <a:solidFill>
              <a:srgbClr val="E38300">
                <a:alpha val="53617"/>
              </a:srgbClr>
            </a:solidFill>
            <a:miter lim="400000"/>
            <a:tailEnd type="triangle"/>
          </a:ln>
        </p:spPr>
        <p:txBody>
          <a:bodyPr lIns="45718" tIns="45718" rIns="45718" bIns="45718"/>
          <a:lstStyle/>
          <a:p>
            <a:pPr/>
          </a:p>
        </p:txBody>
      </p:sp>
      <p:sp>
        <p:nvSpPr>
          <p:cNvPr id="245" name="They are created using formulas with functions like OFFSET and COUNT."/>
          <p:cNvSpPr txBox="1"/>
          <p:nvPr/>
        </p:nvSpPr>
        <p:spPr>
          <a:xfrm>
            <a:off x="2081190" y="10286434"/>
            <a:ext cx="22428084" cy="93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They are created using formulas with functions like OFFSET and COUNT.</a:t>
            </a:r>
          </a:p>
        </p:txBody>
      </p:sp>
      <p:sp>
        <p:nvSpPr>
          <p:cNvPr id="246" name="Useful for creating charts and reports that update automatically."/>
          <p:cNvSpPr txBox="1"/>
          <p:nvPr/>
        </p:nvSpPr>
        <p:spPr>
          <a:xfrm>
            <a:off x="2081190" y="11755635"/>
            <a:ext cx="22428084" cy="93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Useful for creating charts and reports that update automatically.</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Create Charts"/>
          <p:cNvSpPr txBox="1"/>
          <p:nvPr/>
        </p:nvSpPr>
        <p:spPr>
          <a:xfrm>
            <a:off x="6939396" y="3898429"/>
            <a:ext cx="9434069"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Create Charts</a:t>
            </a:r>
          </a:p>
        </p:txBody>
      </p:sp>
      <p:pic>
        <p:nvPicPr>
          <p:cNvPr id="743"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pasted-movie.png" descr="pasted-movie.png"/>
          <p:cNvPicPr>
            <a:picLocks noChangeAspect="1"/>
          </p:cNvPicPr>
          <p:nvPr/>
        </p:nvPicPr>
        <p:blipFill>
          <a:blip r:embed="rId2">
            <a:extLst/>
          </a:blip>
          <a:stretch>
            <a:fillRect/>
          </a:stretch>
        </p:blipFill>
        <p:spPr>
          <a:xfrm>
            <a:off x="4746075" y="6153732"/>
            <a:ext cx="8477385" cy="5358544"/>
          </a:xfrm>
          <a:prstGeom prst="rect">
            <a:avLst/>
          </a:prstGeom>
          <a:ln w="12700">
            <a:miter lim="400000"/>
          </a:ln>
        </p:spPr>
      </p:pic>
      <p:sp>
        <p:nvSpPr>
          <p:cNvPr id="746"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747" name="Why use charts?  (Visualizing data for better understanding and communication)"/>
          <p:cNvSpPr txBox="1"/>
          <p:nvPr/>
        </p:nvSpPr>
        <p:spPr>
          <a:xfrm>
            <a:off x="835403" y="184356"/>
            <a:ext cx="15499386"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Why use charts? </a:t>
            </a:r>
            <a:br/>
            <a:r>
              <a:t>(</a:t>
            </a:r>
            <a:r>
              <a:rPr sz="4200">
                <a:solidFill>
                  <a:srgbClr val="8B5C5C"/>
                </a:solidFill>
              </a:rPr>
              <a:t>Visualizing data for better understanding and communication)</a:t>
            </a:r>
          </a:p>
        </p:txBody>
      </p:sp>
      <p:sp>
        <p:nvSpPr>
          <p:cNvPr id="748" name="Connection Line"/>
          <p:cNvSpPr/>
          <p:nvPr/>
        </p:nvSpPr>
        <p:spPr>
          <a:xfrm>
            <a:off x="2439470" y="410520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749"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Image" descr="Image"/>
          <p:cNvPicPr>
            <a:picLocks noChangeAspect="1"/>
          </p:cNvPicPr>
          <p:nvPr/>
        </p:nvPicPr>
        <p:blipFill>
          <a:blip r:embed="rId2">
            <a:extLst/>
          </a:blip>
          <a:srcRect l="0" t="17431" r="0" b="0"/>
          <a:stretch>
            <a:fillRect/>
          </a:stretch>
        </p:blipFill>
        <p:spPr>
          <a:xfrm>
            <a:off x="5256083" y="5995362"/>
            <a:ext cx="11812717" cy="5486360"/>
          </a:xfrm>
          <a:prstGeom prst="rect">
            <a:avLst/>
          </a:prstGeom>
          <a:ln w="12700">
            <a:miter lim="400000"/>
          </a:ln>
        </p:spPr>
      </p:pic>
      <p:sp>
        <p:nvSpPr>
          <p:cNvPr id="752" name="It can be single cell, a row, a column, or a block of cells."/>
          <p:cNvSpPr txBox="1"/>
          <p:nvPr/>
        </p:nvSpPr>
        <p:spPr>
          <a:xfrm>
            <a:off x="931090" y="2636359"/>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753" name="Types of charts?…"/>
          <p:cNvSpPr txBox="1"/>
          <p:nvPr/>
        </p:nvSpPr>
        <p:spPr>
          <a:xfrm>
            <a:off x="931449" y="421324"/>
            <a:ext cx="18387848"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Types of charts? </a:t>
            </a:r>
            <a:endParaRPr spc="-50"/>
          </a:p>
          <a:p>
            <a:pPr lvl="1" indent="457200" defTabSz="2438400">
              <a:lnSpc>
                <a:spcPct val="90000"/>
              </a:lnSpc>
              <a:spcBef>
                <a:spcPts val="0"/>
              </a:spcBef>
              <a:defRPr spc="-100" sz="5000">
                <a:solidFill>
                  <a:srgbClr val="E38300"/>
                </a:solidFill>
                <a:latin typeface="Produkt Medium"/>
                <a:ea typeface="Produkt Medium"/>
                <a:cs typeface="Produkt Medium"/>
                <a:sym typeface="Produkt Medium"/>
              </a:defRPr>
            </a:pPr>
            <a:r>
              <a:t>(</a:t>
            </a:r>
            <a:r>
              <a:rPr sz="4200">
                <a:solidFill>
                  <a:srgbClr val="8B5C5C"/>
                </a:solidFill>
              </a:rPr>
              <a:t>column, bar, line, pie, scatter, etc.) - with examples and when to use each)</a:t>
            </a:r>
          </a:p>
        </p:txBody>
      </p:sp>
      <p:sp>
        <p:nvSpPr>
          <p:cNvPr id="754" name="Connection Line"/>
          <p:cNvSpPr/>
          <p:nvPr/>
        </p:nvSpPr>
        <p:spPr>
          <a:xfrm>
            <a:off x="2439470" y="410520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755"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Choosing the right chart type for your data"/>
          <p:cNvSpPr txBox="1"/>
          <p:nvPr/>
        </p:nvSpPr>
        <p:spPr>
          <a:xfrm>
            <a:off x="836661" y="751438"/>
            <a:ext cx="125387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Choosing the right chart type for your data</a:t>
            </a:r>
          </a:p>
        </p:txBody>
      </p:sp>
      <p:sp>
        <p:nvSpPr>
          <p:cNvPr id="758" name="What story do you want to tell with your data?…"/>
          <p:cNvSpPr txBox="1"/>
          <p:nvPr/>
        </p:nvSpPr>
        <p:spPr>
          <a:xfrm>
            <a:off x="2539343" y="4515353"/>
            <a:ext cx="2133410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What story do you want to tell with your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What type of data do you have (categorical, numerical, time-series, etc.)?</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What relationships or trends do you want to highlight?</a:t>
            </a:r>
          </a:p>
        </p:txBody>
      </p:sp>
      <p:sp>
        <p:nvSpPr>
          <p:cNvPr id="759" name="Bar/Column Charts: Comparing categories, showing changes over time.…"/>
          <p:cNvSpPr txBox="1"/>
          <p:nvPr/>
        </p:nvSpPr>
        <p:spPr>
          <a:xfrm>
            <a:off x="2357141" y="8273553"/>
            <a:ext cx="22719793" cy="36144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Bar/Column Charts: Comparing categories, showing changes over time.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Line Charts: Tracking trends and changes over time.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Pie Charts: Showing parts of a whole (percentages or proportions).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Scatter Plots: Exploring correlations between two variables.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Area Charts: Showing changes in totals over time and highlighting the magnitude of values.</a:t>
            </a:r>
          </a:p>
        </p:txBody>
      </p:sp>
      <p:sp>
        <p:nvSpPr>
          <p:cNvPr id="760" name="Understand your data and your message"/>
          <p:cNvSpPr txBox="1"/>
          <p:nvPr/>
        </p:nvSpPr>
        <p:spPr>
          <a:xfrm>
            <a:off x="1454040" y="3616060"/>
            <a:ext cx="1056386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indent="457200" defTabSz="457200">
              <a:spcBef>
                <a:spcPts val="0"/>
              </a:spcBef>
              <a:defRPr b="1">
                <a:solidFill>
                  <a:srgbClr val="8B5C5C"/>
                </a:solidFill>
                <a:latin typeface="Graphik"/>
                <a:ea typeface="Graphik"/>
                <a:cs typeface="Graphik"/>
                <a:sym typeface="Graphik"/>
              </a:defRPr>
            </a:lvl1pPr>
          </a:lstStyle>
          <a:p>
            <a:pPr/>
            <a:r>
              <a:t>Understand your data and your message</a:t>
            </a:r>
          </a:p>
        </p:txBody>
      </p:sp>
      <p:sp>
        <p:nvSpPr>
          <p:cNvPr id="761" name="Common Chart Types and Their Uses:"/>
          <p:cNvSpPr txBox="1"/>
          <p:nvPr/>
        </p:nvSpPr>
        <p:spPr>
          <a:xfrm>
            <a:off x="1400549" y="7155009"/>
            <a:ext cx="9871965"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indent="457200" defTabSz="457200">
              <a:spcBef>
                <a:spcPts val="0"/>
              </a:spcBef>
              <a:defRPr b="1">
                <a:solidFill>
                  <a:srgbClr val="8B5C5C"/>
                </a:solidFill>
                <a:latin typeface="Graphik"/>
                <a:ea typeface="Graphik"/>
                <a:cs typeface="Graphik"/>
                <a:sym typeface="Graphik"/>
              </a:defRPr>
            </a:lvl1pPr>
          </a:lstStyle>
          <a:p>
            <a:pPr/>
            <a:r>
              <a:t>Common Chart Types and Their Uses: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Choosing the right chart type for your data"/>
          <p:cNvSpPr txBox="1"/>
          <p:nvPr/>
        </p:nvSpPr>
        <p:spPr>
          <a:xfrm>
            <a:off x="836661" y="751438"/>
            <a:ext cx="125387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Choosing the right chart type for your data</a:t>
            </a:r>
          </a:p>
        </p:txBody>
      </p:sp>
      <p:sp>
        <p:nvSpPr>
          <p:cNvPr id="764" name="Categorical Data: Bar/column charts, pie charts.…"/>
          <p:cNvSpPr txBox="1"/>
          <p:nvPr/>
        </p:nvSpPr>
        <p:spPr>
          <a:xfrm>
            <a:off x="2539343" y="4515353"/>
            <a:ext cx="2133410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Categorical Data: Bar/column charts, pie charts.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Numerical Data: Line charts, scatter plots, histograms.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Time-Series Data: Line charts, area charts.</a:t>
            </a:r>
          </a:p>
        </p:txBody>
      </p:sp>
      <p:sp>
        <p:nvSpPr>
          <p:cNvPr id="765" name="Choose charts that are easy to understand and interpret.…"/>
          <p:cNvSpPr txBox="1"/>
          <p:nvPr/>
        </p:nvSpPr>
        <p:spPr>
          <a:xfrm>
            <a:off x="2303036" y="8296064"/>
            <a:ext cx="23102170"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Choose charts that are easy to understand and interpret.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Avoid cluttering charts with too much information.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Examples: Show a few examples of different chart types used effectively to illustrate different types of data and insights.</a:t>
            </a:r>
          </a:p>
        </p:txBody>
      </p:sp>
      <p:sp>
        <p:nvSpPr>
          <p:cNvPr id="766" name="Matching Chart Type to Data:"/>
          <p:cNvSpPr txBox="1"/>
          <p:nvPr/>
        </p:nvSpPr>
        <p:spPr>
          <a:xfrm>
            <a:off x="1454039" y="3616060"/>
            <a:ext cx="781608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indent="457200" defTabSz="457200">
              <a:spcBef>
                <a:spcPts val="0"/>
              </a:spcBef>
              <a:defRPr b="1">
                <a:solidFill>
                  <a:srgbClr val="8B5C5C"/>
                </a:solidFill>
                <a:latin typeface="Graphik"/>
                <a:ea typeface="Graphik"/>
                <a:cs typeface="Graphik"/>
                <a:sym typeface="Graphik"/>
              </a:defRPr>
            </a:lvl1pPr>
          </a:lstStyle>
          <a:p>
            <a:pPr/>
            <a:r>
              <a:t>Matching Chart Type to Data:</a:t>
            </a:r>
          </a:p>
        </p:txBody>
      </p:sp>
      <p:sp>
        <p:nvSpPr>
          <p:cNvPr id="767" name="Consider your audience:"/>
          <p:cNvSpPr txBox="1"/>
          <p:nvPr/>
        </p:nvSpPr>
        <p:spPr>
          <a:xfrm>
            <a:off x="1400549" y="7155009"/>
            <a:ext cx="664718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indent="457200" defTabSz="457200">
              <a:spcBef>
                <a:spcPts val="0"/>
              </a:spcBef>
              <a:defRPr b="1">
                <a:solidFill>
                  <a:srgbClr val="8B5C5C"/>
                </a:solidFill>
                <a:latin typeface="Graphik"/>
                <a:ea typeface="Graphik"/>
                <a:cs typeface="Graphik"/>
                <a:sym typeface="Graphik"/>
              </a:defRPr>
            </a:lvl1pPr>
          </a:lstStyle>
          <a:p>
            <a:pPr/>
            <a:r>
              <a:t>Consider your audience: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Creating a chart…"/>
          <p:cNvSpPr txBox="1"/>
          <p:nvPr/>
        </p:nvSpPr>
        <p:spPr>
          <a:xfrm>
            <a:off x="931448" y="421324"/>
            <a:ext cx="13878053"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Creating a chart</a:t>
            </a:r>
            <a:endParaRPr spc="-50"/>
          </a:p>
          <a:p>
            <a:pPr lvl="1" indent="457200" defTabSz="2438400">
              <a:lnSpc>
                <a:spcPct val="90000"/>
              </a:lnSpc>
              <a:spcBef>
                <a:spcPts val="0"/>
              </a:spcBef>
              <a:defRPr spc="-100" sz="5000">
                <a:solidFill>
                  <a:srgbClr val="E38300"/>
                </a:solidFill>
                <a:latin typeface="Produkt Medium"/>
                <a:ea typeface="Produkt Medium"/>
                <a:cs typeface="Produkt Medium"/>
                <a:sym typeface="Produkt Medium"/>
              </a:defRPr>
            </a:pPr>
            <a:r>
              <a:t>(</a:t>
            </a:r>
            <a:r>
              <a:rPr sz="4200">
                <a:solidFill>
                  <a:srgbClr val="8B5C5C"/>
                </a:solidFill>
              </a:rPr>
              <a:t>selecting data, inserting a chart, basic chart elements)</a:t>
            </a:r>
          </a:p>
        </p:txBody>
      </p:sp>
      <p:pic>
        <p:nvPicPr>
          <p:cNvPr id="770" name="Image" descr="Image"/>
          <p:cNvPicPr>
            <a:picLocks noChangeAspect="1"/>
          </p:cNvPicPr>
          <p:nvPr/>
        </p:nvPicPr>
        <p:blipFill>
          <a:blip r:embed="rId2">
            <a:extLst/>
          </a:blip>
          <a:stretch>
            <a:fillRect/>
          </a:stretch>
        </p:blipFill>
        <p:spPr>
          <a:xfrm>
            <a:off x="12988270" y="6359842"/>
            <a:ext cx="10159794" cy="7619847"/>
          </a:xfrm>
          <a:prstGeom prst="rect">
            <a:avLst/>
          </a:prstGeom>
          <a:ln w="12700">
            <a:miter lim="400000"/>
          </a:ln>
        </p:spPr>
      </p:pic>
      <p:sp>
        <p:nvSpPr>
          <p:cNvPr id="771" name="Select your data: Highlight the cells containing the data you want to visualize, including headers if you have them.…"/>
          <p:cNvSpPr txBox="1"/>
          <p:nvPr/>
        </p:nvSpPr>
        <p:spPr>
          <a:xfrm>
            <a:off x="775179" y="2468791"/>
            <a:ext cx="22833640" cy="395859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Select your data</a:t>
            </a:r>
            <a:r>
              <a:rPr b="0"/>
              <a:t>: </a:t>
            </a:r>
            <a:r>
              <a:rPr b="0" sz="3000"/>
              <a:t>Highlight the cells containing the data you want to visualize, including headers if you have them</a:t>
            </a:r>
            <a:r>
              <a:rPr b="0"/>
              <a:t>.</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Go to the "Insert" tab</a:t>
            </a:r>
            <a:r>
              <a:rPr b="0"/>
              <a:t>: </a:t>
            </a:r>
            <a:r>
              <a:rPr b="0" sz="3000"/>
              <a:t>In the Excel ribbon, click on the "Insert" tab.</a:t>
            </a:r>
            <a:endParaRPr sz="3000"/>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Choose a chart type</a:t>
            </a:r>
            <a:r>
              <a:rPr b="0"/>
              <a:t>: </a:t>
            </a:r>
            <a:r>
              <a:rPr b="0" sz="3000"/>
              <a:t>In the "Charts" group, you'll see a variety of chart types (bar, line, pie, etc.). Click the type that best suits your data and the message you want to convey.</a:t>
            </a:r>
            <a:endParaRPr sz="3000"/>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Customize your chart:</a:t>
            </a:r>
            <a:r>
              <a:rPr b="0"/>
              <a:t> </a:t>
            </a:r>
            <a:r>
              <a:rPr b="0" sz="3000"/>
              <a:t>Once the chart is created, you can customize it using the "Chart Design" and "Format" tabs in the ribbon. Here you can change the chart title, axis labels, colors, legends, and more.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Chart elements…"/>
          <p:cNvSpPr txBox="1"/>
          <p:nvPr/>
        </p:nvSpPr>
        <p:spPr>
          <a:xfrm>
            <a:off x="931448" y="421324"/>
            <a:ext cx="9402802"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Chart elements</a:t>
            </a:r>
            <a:endParaRPr spc="-50"/>
          </a:p>
          <a:p>
            <a:pPr lvl="1" indent="457200" defTabSz="2438400">
              <a:lnSpc>
                <a:spcPct val="90000"/>
              </a:lnSpc>
              <a:spcBef>
                <a:spcPts val="0"/>
              </a:spcBef>
              <a:defRPr spc="-100" sz="5000">
                <a:solidFill>
                  <a:srgbClr val="E38300"/>
                </a:solidFill>
                <a:latin typeface="Produkt Medium"/>
                <a:ea typeface="Produkt Medium"/>
                <a:cs typeface="Produkt Medium"/>
                <a:sym typeface="Produkt Medium"/>
              </a:defRPr>
            </a:pPr>
            <a:r>
              <a:t>(</a:t>
            </a:r>
            <a:r>
              <a:rPr sz="4200">
                <a:solidFill>
                  <a:srgbClr val="8B5C5C"/>
                </a:solidFill>
              </a:rPr>
              <a:t>title, axis labels, legend, data series)</a:t>
            </a:r>
          </a:p>
        </p:txBody>
      </p:sp>
      <p:pic>
        <p:nvPicPr>
          <p:cNvPr id="774" name="Image" descr="Image"/>
          <p:cNvPicPr>
            <a:picLocks noChangeAspect="1"/>
          </p:cNvPicPr>
          <p:nvPr/>
        </p:nvPicPr>
        <p:blipFill>
          <a:blip r:embed="rId2">
            <a:extLst/>
          </a:blip>
          <a:stretch>
            <a:fillRect/>
          </a:stretch>
        </p:blipFill>
        <p:spPr>
          <a:xfrm>
            <a:off x="10218452" y="6164500"/>
            <a:ext cx="14175650" cy="7589426"/>
          </a:xfrm>
          <a:prstGeom prst="rect">
            <a:avLst/>
          </a:prstGeom>
          <a:ln w="12700">
            <a:miter lim="400000"/>
          </a:ln>
        </p:spPr>
      </p:pic>
      <p:sp>
        <p:nvSpPr>
          <p:cNvPr id="775" name="Chart Title: Clearly and concisely describes the main point or message of the chart…"/>
          <p:cNvSpPr txBox="1"/>
          <p:nvPr/>
        </p:nvSpPr>
        <p:spPr>
          <a:xfrm>
            <a:off x="71039" y="2154614"/>
            <a:ext cx="22614906" cy="49606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Chart Title:</a:t>
            </a:r>
            <a:r>
              <a:rPr b="0"/>
              <a:t> Clearly and concisely describes the main point or message of the chart</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Axis Labels: </a:t>
            </a:r>
            <a:r>
              <a:rPr b="0"/>
              <a:t>Provide context and units of measurement for the data on each axis (horizontal and vertical).</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Legend: </a:t>
            </a:r>
            <a:r>
              <a:rPr b="0"/>
              <a:t>Explains the meaning of different colors, symbols, or patterns used to represent data series.</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Data Series:</a:t>
            </a:r>
            <a:r>
              <a:rPr b="0"/>
              <a:t> The actual data points plotted on the chart, represented by bars, lines, slices, etc.</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Lab"/>
          <p:cNvSpPr txBox="1"/>
          <p:nvPr>
            <p:ph type="body" idx="1"/>
          </p:nvPr>
        </p:nvSpPr>
        <p:spPr>
          <a:prstGeom prst="rect">
            <a:avLst/>
          </a:prstGeom>
        </p:spPr>
        <p:txBody>
          <a:bodyPr/>
          <a:lstStyle>
            <a:lvl1pPr>
              <a:defRPr spc="-1800"/>
            </a:lvl1pPr>
          </a:lstStyle>
          <a:p>
            <a:pPr/>
            <a:r>
              <a:t>Lab</a:t>
            </a:r>
          </a:p>
        </p:txBody>
      </p:sp>
      <p:sp>
        <p:nvSpPr>
          <p:cNvPr id="778" name="Create Charts"/>
          <p:cNvSpPr txBox="1"/>
          <p:nvPr/>
        </p:nvSpPr>
        <p:spPr>
          <a:xfrm>
            <a:off x="9356976" y="8165287"/>
            <a:ext cx="4361941"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Create Charts</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Modify and Format Charts"/>
          <p:cNvSpPr txBox="1"/>
          <p:nvPr/>
        </p:nvSpPr>
        <p:spPr>
          <a:xfrm>
            <a:off x="2643494" y="3898429"/>
            <a:ext cx="18025873"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Modify and Format Charts</a:t>
            </a:r>
          </a:p>
        </p:txBody>
      </p:sp>
      <p:pic>
        <p:nvPicPr>
          <p:cNvPr id="781"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Modifying chart elements  (editing titles, axis labels, legends)"/>
          <p:cNvSpPr txBox="1"/>
          <p:nvPr/>
        </p:nvSpPr>
        <p:spPr>
          <a:xfrm>
            <a:off x="835404" y="253697"/>
            <a:ext cx="8309483"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Modifying chart elements </a:t>
            </a:r>
            <a:br/>
            <a:r>
              <a:rPr spc="-99" sz="4158">
                <a:solidFill>
                  <a:srgbClr val="8B5C5C"/>
                </a:solidFill>
              </a:rPr>
              <a:t>(editing titles, axis labels, legends)</a:t>
            </a:r>
          </a:p>
        </p:txBody>
      </p:sp>
      <p:sp>
        <p:nvSpPr>
          <p:cNvPr id="784" name="Chart Title: Click on the existing title to edit it directly, or right-click the chart and select &quot;Edit Chart Title&quot; to change the content, font, size, and color.…"/>
          <p:cNvSpPr txBox="1"/>
          <p:nvPr/>
        </p:nvSpPr>
        <p:spPr>
          <a:xfrm>
            <a:off x="476518" y="1879935"/>
            <a:ext cx="23430964" cy="63068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Chart Title: </a:t>
            </a:r>
            <a:r>
              <a:rPr b="0"/>
              <a:t>Click on the existing title to edit it directly, or right-click the chart and select "Edit Chart Title" to change the content, font, size, and color.</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Axis Labels:</a:t>
            </a:r>
            <a:r>
              <a:rPr b="0"/>
              <a:t> Double-click an axis label to edit it. Use the "Format Axis" options to change the label's text, font, number format, alignment, and more.</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Legend</a:t>
            </a:r>
            <a:r>
              <a:rPr b="0"/>
              <a:t>: Click on the legend to select it. Use the "Format Legend" options to change its position, layout, font, and appearance. You can also add or remove legend entries.</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Data Labels:</a:t>
            </a:r>
            <a:r>
              <a:rPr b="0"/>
              <a:t> Add data labels to your chart to display the exact values of data points. Right-click a data series, select "Add Data Labels," and then customize their format, position, and content.</a:t>
            </a:r>
          </a:p>
        </p:txBody>
      </p:sp>
      <p:pic>
        <p:nvPicPr>
          <p:cNvPr id="785" name="Image" descr="Image"/>
          <p:cNvPicPr>
            <a:picLocks noChangeAspect="1"/>
          </p:cNvPicPr>
          <p:nvPr/>
        </p:nvPicPr>
        <p:blipFill>
          <a:blip r:embed="rId2">
            <a:extLst/>
          </a:blip>
          <a:stretch>
            <a:fillRect/>
          </a:stretch>
        </p:blipFill>
        <p:spPr>
          <a:xfrm>
            <a:off x="5085653" y="7505675"/>
            <a:ext cx="15347396" cy="630682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Lab"/>
          <p:cNvSpPr txBox="1"/>
          <p:nvPr>
            <p:ph type="body" idx="1"/>
          </p:nvPr>
        </p:nvSpPr>
        <p:spPr>
          <a:prstGeom prst="rect">
            <a:avLst/>
          </a:prstGeom>
        </p:spPr>
        <p:txBody>
          <a:bodyPr/>
          <a:lstStyle>
            <a:lvl1pPr>
              <a:defRPr spc="-1800"/>
            </a:lvl1pPr>
          </a:lstStyle>
          <a:p>
            <a:pPr/>
            <a:r>
              <a:t>Lab</a:t>
            </a:r>
          </a:p>
        </p:txBody>
      </p:sp>
      <p:sp>
        <p:nvSpPr>
          <p:cNvPr id="249" name="Work with Ranges"/>
          <p:cNvSpPr txBox="1"/>
          <p:nvPr/>
        </p:nvSpPr>
        <p:spPr>
          <a:xfrm>
            <a:off x="8945473" y="8165287"/>
            <a:ext cx="5753670"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Work with Ranges</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Changing chart type (switching between different chart types)"/>
          <p:cNvSpPr txBox="1"/>
          <p:nvPr/>
        </p:nvSpPr>
        <p:spPr>
          <a:xfrm>
            <a:off x="835404" y="253697"/>
            <a:ext cx="10070885"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Changing chart type</a:t>
            </a:r>
            <a:br/>
            <a:r>
              <a:rPr spc="-99" sz="4158">
                <a:solidFill>
                  <a:srgbClr val="8B5C5C"/>
                </a:solidFill>
              </a:rPr>
              <a:t>(switching between different chart types)</a:t>
            </a:r>
          </a:p>
        </p:txBody>
      </p:sp>
      <p:pic>
        <p:nvPicPr>
          <p:cNvPr id="788" name="Image" descr="Image"/>
          <p:cNvPicPr>
            <a:picLocks noChangeAspect="1"/>
          </p:cNvPicPr>
          <p:nvPr/>
        </p:nvPicPr>
        <p:blipFill>
          <a:blip r:embed="rId2">
            <a:extLst/>
          </a:blip>
          <a:srcRect l="6057" t="8056" r="6057" b="4602"/>
          <a:stretch>
            <a:fillRect/>
          </a:stretch>
        </p:blipFill>
        <p:spPr>
          <a:xfrm>
            <a:off x="9743218" y="6008975"/>
            <a:ext cx="13727218" cy="7817786"/>
          </a:xfrm>
          <a:prstGeom prst="rect">
            <a:avLst/>
          </a:prstGeom>
          <a:ln w="12700">
            <a:miter lim="400000"/>
          </a:ln>
        </p:spPr>
      </p:pic>
      <p:sp>
        <p:nvSpPr>
          <p:cNvPr id="789" name="To better highlight different aspects of your data…"/>
          <p:cNvSpPr txBox="1"/>
          <p:nvPr/>
        </p:nvSpPr>
        <p:spPr>
          <a:xfrm>
            <a:off x="1168836" y="2866905"/>
            <a:ext cx="21281364"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To better highlight different aspects of your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To improve clarity and understanding: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To keep your audience engaged:</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It can be single cell, a row, a column, or a block of cells."/>
          <p:cNvSpPr txBox="1"/>
          <p:nvPr/>
        </p:nvSpPr>
        <p:spPr>
          <a:xfrm>
            <a:off x="741516" y="2276480"/>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792" name="Chart layouts  (predefined layouts for different chart elements)"/>
          <p:cNvSpPr txBox="1"/>
          <p:nvPr/>
        </p:nvSpPr>
        <p:spPr>
          <a:xfrm>
            <a:off x="835403" y="253697"/>
            <a:ext cx="11655360"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Chart layouts </a:t>
            </a:r>
            <a:br/>
            <a:r>
              <a:rPr spc="-99" sz="4158">
                <a:solidFill>
                  <a:srgbClr val="8B5C5C"/>
                </a:solidFill>
              </a:rPr>
              <a:t>(predefined layouts for different chart elements)</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Formatting chart elements (colors, fonts, styles, data labels)"/>
          <p:cNvSpPr txBox="1"/>
          <p:nvPr/>
        </p:nvSpPr>
        <p:spPr>
          <a:xfrm>
            <a:off x="835403" y="253697"/>
            <a:ext cx="790892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Formatting chart elements</a:t>
            </a:r>
            <a:br/>
            <a:r>
              <a:rPr spc="-99" sz="4158">
                <a:solidFill>
                  <a:srgbClr val="8B5C5C"/>
                </a:solidFill>
              </a:rPr>
              <a:t>(colors, fonts, styles, data labels)</a:t>
            </a:r>
          </a:p>
        </p:txBody>
      </p:sp>
      <p:pic>
        <p:nvPicPr>
          <p:cNvPr id="795" name="Image" descr="Image"/>
          <p:cNvPicPr>
            <a:picLocks noChangeAspect="1"/>
          </p:cNvPicPr>
          <p:nvPr/>
        </p:nvPicPr>
        <p:blipFill>
          <a:blip r:embed="rId2">
            <a:extLst/>
          </a:blip>
          <a:srcRect l="22870" t="24841" r="17533" b="11393"/>
          <a:stretch>
            <a:fillRect/>
          </a:stretch>
        </p:blipFill>
        <p:spPr>
          <a:xfrm>
            <a:off x="5978281" y="4164248"/>
            <a:ext cx="10997974" cy="6229849"/>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Visualize Trends: Trendlines help you see the overall direction and pattern of your data, making it easier to identify increases, decreases, or other trends. This is especially useful for forecasting or making predictions.…"/>
          <p:cNvSpPr txBox="1"/>
          <p:nvPr/>
        </p:nvSpPr>
        <p:spPr>
          <a:xfrm>
            <a:off x="1120665" y="1304635"/>
            <a:ext cx="22142672"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Visualize Trends:</a:t>
            </a:r>
            <a:r>
              <a:rPr b="0"/>
              <a:t> Trendlines help you see the overall direction and pattern of your data, making it easier to identify increases, decreases, or other trends. This is especially useful for forecasting or making predictions.</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Show Data Variability:</a:t>
            </a:r>
            <a:r>
              <a:rPr b="0"/>
              <a:t> Error bars visually represent the variability or uncertainty in your data points. They can show standard deviation, standard error, or confidence intervals, giving your audience a better understanding of the data's reliability.</a:t>
            </a:r>
          </a:p>
        </p:txBody>
      </p:sp>
      <p:sp>
        <p:nvSpPr>
          <p:cNvPr id="798" name="Adding trendlines and error bars"/>
          <p:cNvSpPr txBox="1"/>
          <p:nvPr/>
        </p:nvSpPr>
        <p:spPr>
          <a:xfrm>
            <a:off x="835404" y="561863"/>
            <a:ext cx="964628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Adding trendlines and error bars</a:t>
            </a:r>
          </a:p>
        </p:txBody>
      </p:sp>
      <p:pic>
        <p:nvPicPr>
          <p:cNvPr id="799" name="Image" descr="Image"/>
          <p:cNvPicPr>
            <a:picLocks noChangeAspect="1"/>
          </p:cNvPicPr>
          <p:nvPr/>
        </p:nvPicPr>
        <p:blipFill>
          <a:blip r:embed="rId2">
            <a:extLst/>
          </a:blip>
          <a:stretch>
            <a:fillRect/>
          </a:stretch>
        </p:blipFill>
        <p:spPr>
          <a:xfrm>
            <a:off x="2324229" y="5863252"/>
            <a:ext cx="17081502" cy="5638802"/>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Lab"/>
          <p:cNvSpPr txBox="1"/>
          <p:nvPr>
            <p:ph type="body" idx="1"/>
          </p:nvPr>
        </p:nvSpPr>
        <p:spPr>
          <a:prstGeom prst="rect">
            <a:avLst/>
          </a:prstGeom>
        </p:spPr>
        <p:txBody>
          <a:bodyPr/>
          <a:lstStyle>
            <a:lvl1pPr>
              <a:defRPr spc="-1800"/>
            </a:lvl1pPr>
          </a:lstStyle>
          <a:p>
            <a:pPr/>
            <a:r>
              <a:t>Lab</a:t>
            </a:r>
          </a:p>
        </p:txBody>
      </p:sp>
      <p:sp>
        <p:nvSpPr>
          <p:cNvPr id="802" name="Modify and Format Charts"/>
          <p:cNvSpPr txBox="1"/>
          <p:nvPr/>
        </p:nvSpPr>
        <p:spPr>
          <a:xfrm>
            <a:off x="7488629" y="8350898"/>
            <a:ext cx="8288209"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Modify and Format Charts</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Use Advanced Chart Features"/>
          <p:cNvSpPr txBox="1"/>
          <p:nvPr/>
        </p:nvSpPr>
        <p:spPr>
          <a:xfrm>
            <a:off x="1459344" y="3898429"/>
            <a:ext cx="20394169"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Use Advanced Chart Features</a:t>
            </a:r>
          </a:p>
        </p:txBody>
      </p:sp>
      <p:pic>
        <p:nvPicPr>
          <p:cNvPr id="805"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Clarity and Focus: Different layouts emphasize different chart elements (legend, titles, data labels). Choose a layout that best highlights the key insights you want your audience to grasp.…"/>
          <p:cNvSpPr txBox="1"/>
          <p:nvPr/>
        </p:nvSpPr>
        <p:spPr>
          <a:xfrm>
            <a:off x="267579" y="2442081"/>
            <a:ext cx="23981304"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Clarity and Focus:</a:t>
            </a:r>
            <a:r>
              <a:rPr b="0"/>
              <a:t> Different layouts emphasize different chart elements (legend, titles, data labels). Choose a layout that best highlights the key insights you want your audience to grasp.</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Visual Appeal:</a:t>
            </a:r>
            <a:r>
              <a:rPr b="0"/>
              <a:t> Layouts can dramatically improve the look and feel of your chart. Experiment to find a layout that is both visually appealing and effective in communicating your data.</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Efficiency:</a:t>
            </a:r>
            <a:r>
              <a:rPr b="0"/>
              <a:t> Predefined layouts save you time and effort. Instead of manually adjusting each element, you can quickly apply a layout that meets your needs.</a:t>
            </a:r>
          </a:p>
        </p:txBody>
      </p:sp>
      <p:sp>
        <p:nvSpPr>
          <p:cNvPr id="808" name="Combination charts…"/>
          <p:cNvSpPr txBox="1"/>
          <p:nvPr/>
        </p:nvSpPr>
        <p:spPr>
          <a:xfrm>
            <a:off x="835403" y="253697"/>
            <a:ext cx="1107682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Combination charts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(combining different chart types in one chart)</a:t>
            </a:r>
          </a:p>
        </p:txBody>
      </p:sp>
      <p:pic>
        <p:nvPicPr>
          <p:cNvPr id="809" name="Image" descr="Image"/>
          <p:cNvPicPr>
            <a:picLocks noChangeAspect="1"/>
          </p:cNvPicPr>
          <p:nvPr/>
        </p:nvPicPr>
        <p:blipFill>
          <a:blip r:embed="rId2">
            <a:extLst/>
          </a:blip>
          <a:stretch>
            <a:fillRect/>
          </a:stretch>
        </p:blipFill>
        <p:spPr>
          <a:xfrm>
            <a:off x="10314747" y="6419424"/>
            <a:ext cx="12592463" cy="7555477"/>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Instant Data Visualization:…"/>
          <p:cNvSpPr txBox="1"/>
          <p:nvPr/>
        </p:nvSpPr>
        <p:spPr>
          <a:xfrm>
            <a:off x="1120665" y="2314285"/>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Instant Data Visualization: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Space Savers: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Enhanced Data Analysis:</a:t>
            </a:r>
          </a:p>
        </p:txBody>
      </p:sp>
      <p:sp>
        <p:nvSpPr>
          <p:cNvPr id="812" name="Sparklines…"/>
          <p:cNvSpPr txBox="1"/>
          <p:nvPr/>
        </p:nvSpPr>
        <p:spPr>
          <a:xfrm>
            <a:off x="835403" y="253697"/>
            <a:ext cx="7284331"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Sparklines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(miniature charts within cells)</a:t>
            </a:r>
          </a:p>
        </p:txBody>
      </p:sp>
      <p:pic>
        <p:nvPicPr>
          <p:cNvPr id="813" name="Image" descr="Image"/>
          <p:cNvPicPr>
            <a:picLocks noChangeAspect="1"/>
          </p:cNvPicPr>
          <p:nvPr/>
        </p:nvPicPr>
        <p:blipFill>
          <a:blip r:embed="rId2">
            <a:extLst/>
          </a:blip>
          <a:stretch>
            <a:fillRect/>
          </a:stretch>
        </p:blipFill>
        <p:spPr>
          <a:xfrm>
            <a:off x="13287322" y="4649125"/>
            <a:ext cx="10352506" cy="8640675"/>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Chart templates…"/>
          <p:cNvSpPr txBox="1"/>
          <p:nvPr/>
        </p:nvSpPr>
        <p:spPr>
          <a:xfrm>
            <a:off x="835403" y="253697"/>
            <a:ext cx="10285280"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Chart templates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(saving and reusing custom chart formats)</a:t>
            </a:r>
          </a:p>
        </p:txBody>
      </p:sp>
      <p:pic>
        <p:nvPicPr>
          <p:cNvPr id="816" name="Image" descr="Image"/>
          <p:cNvPicPr>
            <a:picLocks noChangeAspect="1"/>
          </p:cNvPicPr>
          <p:nvPr/>
        </p:nvPicPr>
        <p:blipFill>
          <a:blip r:embed="rId2">
            <a:extLst/>
          </a:blip>
          <a:stretch>
            <a:fillRect/>
          </a:stretch>
        </p:blipFill>
        <p:spPr>
          <a:xfrm>
            <a:off x="407936" y="2989794"/>
            <a:ext cx="22288502" cy="10769601"/>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Real-time Updates…"/>
          <p:cNvSpPr txBox="1"/>
          <p:nvPr/>
        </p:nvSpPr>
        <p:spPr>
          <a:xfrm>
            <a:off x="2137553" y="3262155"/>
            <a:ext cx="9065098"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Real-time Updates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Integrity: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Efficiency and Scalability:</a:t>
            </a:r>
          </a:p>
        </p:txBody>
      </p:sp>
      <p:sp>
        <p:nvSpPr>
          <p:cNvPr id="819" name="Linking charts to external data sources"/>
          <p:cNvSpPr txBox="1"/>
          <p:nvPr/>
        </p:nvSpPr>
        <p:spPr>
          <a:xfrm>
            <a:off x="835403" y="561863"/>
            <a:ext cx="1142174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Linking charts to external data sources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Use Specialized Functions"/>
          <p:cNvSpPr txBox="1"/>
          <p:nvPr/>
        </p:nvSpPr>
        <p:spPr>
          <a:xfrm>
            <a:off x="2740925" y="4704119"/>
            <a:ext cx="17925797"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Use Specialized Functions</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Link Charts to External Data Sources: Demonstrate how to connect charts to dynamic data sources (e.g., SharePoint lists or external Excel files), ensuring that updates to the source automatically reflect in the charts.…"/>
          <p:cNvSpPr txBox="1"/>
          <p:nvPr/>
        </p:nvSpPr>
        <p:spPr>
          <a:xfrm>
            <a:off x="1120665" y="2764246"/>
            <a:ext cx="22142672" cy="56337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Link Charts to External Data Sources: Demonstrate how to connect charts to dynamic data sources (e.g., SharePoint lists or external Excel files), ensuring that updates to the source automatically reflect in the charts.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Interactive Charts with Slicers: Explain how to use slicers with pivot charts to filter data visually, enabling users to focus on specific segments without altering the data structure.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Dynamic Filtering with Filters: Showcase the use of chart filters for instant, customizable views, allowing users to select specific data points or categories to explore trends and insights interactively.</a:t>
            </a:r>
          </a:p>
        </p:txBody>
      </p:sp>
      <p:sp>
        <p:nvSpPr>
          <p:cNvPr id="822" name="Creating interactive charts with slicers and filters"/>
          <p:cNvSpPr txBox="1"/>
          <p:nvPr/>
        </p:nvSpPr>
        <p:spPr>
          <a:xfrm>
            <a:off x="835404" y="561863"/>
            <a:ext cx="1440053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Creating interactive charts with slicers and filters</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Lab"/>
          <p:cNvSpPr txBox="1"/>
          <p:nvPr>
            <p:ph type="body" idx="1"/>
          </p:nvPr>
        </p:nvSpPr>
        <p:spPr>
          <a:prstGeom prst="rect">
            <a:avLst/>
          </a:prstGeom>
        </p:spPr>
        <p:txBody>
          <a:bodyPr/>
          <a:lstStyle>
            <a:lvl1pPr>
              <a:defRPr spc="-1800"/>
            </a:lvl1pPr>
          </a:lstStyle>
          <a:p>
            <a:pPr/>
            <a:r>
              <a:t>Lab</a:t>
            </a:r>
          </a:p>
        </p:txBody>
      </p:sp>
      <p:sp>
        <p:nvSpPr>
          <p:cNvPr id="825" name="Use Advanced Chart Features"/>
          <p:cNvSpPr txBox="1"/>
          <p:nvPr/>
        </p:nvSpPr>
        <p:spPr>
          <a:xfrm>
            <a:off x="6923785" y="8635259"/>
            <a:ext cx="9370504"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Use Advanced Chart Features</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7"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4243096" y="4319406"/>
            <a:ext cx="4948743" cy="4379725"/>
          </a:xfrm>
          <a:prstGeom prst="rect">
            <a:avLst/>
          </a:prstGeom>
        </p:spPr>
      </p:pic>
      <p:sp>
        <p:nvSpPr>
          <p:cNvPr id="828" name="5th Day"/>
          <p:cNvSpPr txBox="1"/>
          <p:nvPr/>
        </p:nvSpPr>
        <p:spPr>
          <a:xfrm>
            <a:off x="7611274" y="4205811"/>
            <a:ext cx="4078710" cy="1370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latin typeface="Calibri"/>
                <a:ea typeface="Calibri"/>
                <a:cs typeface="Calibri"/>
                <a:sym typeface="Calibri"/>
              </a:defRPr>
            </a:lvl1pPr>
          </a:lstStyle>
          <a:p>
            <a:pPr/>
            <a:r>
              <a:t>5th Day</a:t>
            </a:r>
          </a:p>
        </p:txBody>
      </p:sp>
      <p:sp>
        <p:nvSpPr>
          <p:cNvPr id="829" name="Using PivotTables and Pivot…"/>
          <p:cNvSpPr txBox="1"/>
          <p:nvPr/>
        </p:nvSpPr>
        <p:spPr>
          <a:xfrm>
            <a:off x="5185320" y="5559510"/>
            <a:ext cx="16781781" cy="341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10000">
                <a:solidFill>
                  <a:srgbClr val="000000"/>
                </a:solidFill>
                <a:latin typeface="Produkt Regular"/>
                <a:ea typeface="Produkt Regular"/>
                <a:cs typeface="Produkt Regular"/>
                <a:sym typeface="Produkt Regular"/>
              </a:defRPr>
            </a:pPr>
            <a:r>
              <a:t>Using </a:t>
            </a:r>
            <a:r>
              <a:rPr>
                <a:solidFill>
                  <a:srgbClr val="8B5C5C"/>
                </a:solidFill>
              </a:rPr>
              <a:t>PivotTables and Pivot</a:t>
            </a:r>
            <a:endParaRPr>
              <a:solidFill>
                <a:srgbClr val="8B5C5C"/>
              </a:solidFill>
            </a:endParaRPr>
          </a:p>
          <a:p>
            <a:pPr defTabSz="457200">
              <a:spcBef>
                <a:spcPts val="0"/>
              </a:spcBef>
              <a:defRPr sz="10000">
                <a:solidFill>
                  <a:srgbClr val="000000"/>
                </a:solidFill>
                <a:latin typeface="Produkt Regular"/>
                <a:ea typeface="Produkt Regular"/>
                <a:cs typeface="Produkt Regular"/>
                <a:sym typeface="Produkt Regular"/>
              </a:defRPr>
            </a:pPr>
            <a:r>
              <a:t>Charts</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1"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1257300" y="3632198"/>
            <a:ext cx="7289800" cy="6451602"/>
          </a:xfrm>
          <a:prstGeom prst="rect">
            <a:avLst/>
          </a:prstGeom>
          <a:effectLst>
            <a:outerShdw sx="100000" sy="100000" kx="0" ky="0" algn="b" rotWithShape="0" blurRad="254000" dist="127000" dir="5400000">
              <a:srgbClr val="000000">
                <a:alpha val="70000"/>
              </a:srgbClr>
            </a:outerShdw>
          </a:effectLst>
        </p:spPr>
      </p:pic>
      <p:pic>
        <p:nvPicPr>
          <p:cNvPr id="832" name="Close-up of a layered pattern of gray stone" descr="Close-up of a layered pattern of gray stone"/>
          <p:cNvPicPr>
            <a:picLocks noChangeAspect="1"/>
          </p:cNvPicPr>
          <p:nvPr>
            <p:ph type="pic" idx="22"/>
          </p:nvPr>
        </p:nvPicPr>
        <p:blipFill>
          <a:blip r:embed="rId3">
            <a:extLst/>
          </a:blip>
          <a:srcRect l="12335" t="0" r="12335" b="0"/>
          <a:stretch>
            <a:fillRect/>
          </a:stretch>
        </p:blipFill>
        <p:spPr>
          <a:xfrm>
            <a:off x="8547100" y="3632200"/>
            <a:ext cx="7289800" cy="6451600"/>
          </a:xfrm>
          <a:prstGeom prst="rect">
            <a:avLst/>
          </a:prstGeom>
        </p:spPr>
      </p:pic>
      <p:pic>
        <p:nvPicPr>
          <p:cNvPr id="833" name="Close-up of a white ribbed pattern" descr="Close-up of a white ribbed pattern"/>
          <p:cNvPicPr>
            <a:picLocks noChangeAspect="1"/>
          </p:cNvPicPr>
          <p:nvPr>
            <p:ph type="pic" idx="23"/>
          </p:nvPr>
        </p:nvPicPr>
        <p:blipFill>
          <a:blip r:embed="rId4">
            <a:extLst/>
          </a:blip>
          <a:srcRect l="12292" t="0" r="12379" b="87"/>
          <a:stretch>
            <a:fillRect/>
          </a:stretch>
        </p:blipFill>
        <p:spPr>
          <a:xfrm>
            <a:off x="15811499" y="3632199"/>
            <a:ext cx="7289802" cy="64516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834" name="Using PivotTables and PivotCharts"/>
          <p:cNvSpPr txBox="1"/>
          <p:nvPr/>
        </p:nvSpPr>
        <p:spPr>
          <a:xfrm>
            <a:off x="7519930" y="1984976"/>
            <a:ext cx="11154409"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defTabSz="825500">
              <a:spcBef>
                <a:spcPts val="0"/>
              </a:spcBef>
              <a:defRPr sz="5500">
                <a:solidFill>
                  <a:srgbClr val="535860"/>
                </a:solidFill>
              </a:defRPr>
            </a:lvl1pPr>
          </a:lstStyle>
          <a:p>
            <a:pPr/>
            <a:r>
              <a:t>Using PivotTables and PivotCharts</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Create a PivotTable"/>
          <p:cNvSpPr txBox="1"/>
          <p:nvPr/>
        </p:nvSpPr>
        <p:spPr>
          <a:xfrm>
            <a:off x="5115930" y="3898429"/>
            <a:ext cx="13081001"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Create a PivotTable</a:t>
            </a:r>
          </a:p>
        </p:txBody>
      </p:sp>
      <p:pic>
        <p:nvPicPr>
          <p:cNvPr id="837"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What is a PivotTable?…"/>
          <p:cNvSpPr txBox="1"/>
          <p:nvPr/>
        </p:nvSpPr>
        <p:spPr>
          <a:xfrm>
            <a:off x="811707" y="727633"/>
            <a:ext cx="8245913"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What is a PivotTable?</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(Definition, benefits, applications)</a:t>
            </a:r>
          </a:p>
        </p:txBody>
      </p:sp>
      <p:sp>
        <p:nvSpPr>
          <p:cNvPr id="840" name="A PivotTable is a dynamic tool for summarizing, analyzing, and exploring large data sets by grouping and rearranging data.…"/>
          <p:cNvSpPr txBox="1"/>
          <p:nvPr/>
        </p:nvSpPr>
        <p:spPr>
          <a:xfrm>
            <a:off x="1120665" y="3508437"/>
            <a:ext cx="22142672"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 PivotTable is a dynamic tool for summarizing, analyzing, and exploring large data sets by grouping and rearranging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Benefits: Simplifies data analysis, highlights trends, and enables quick reporting without modifying source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Applications: Useful for generating sales reports, performance summaries, and identifying patterns in extensive data sets.</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Steps to create from a range or table: Select your data &gt; Insert &gt; PivotTable.…"/>
          <p:cNvSpPr txBox="1"/>
          <p:nvPr/>
        </p:nvSpPr>
        <p:spPr>
          <a:xfrm>
            <a:off x="1120665" y="4655472"/>
            <a:ext cx="22142672"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Steps to create from a range or table: Select your data &gt; Insert &gt; PivotTable.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Recommended PivotTables: Excel suggests PivotTable layouts based on the data to streamline the creation process.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Choose location for the PivotTable (New Worksheet/Existing Worksheet).</a:t>
            </a:r>
          </a:p>
        </p:txBody>
      </p:sp>
      <p:sp>
        <p:nvSpPr>
          <p:cNvPr id="843" name="Creating a PivotTable…"/>
          <p:cNvSpPr txBox="1"/>
          <p:nvPr/>
        </p:nvSpPr>
        <p:spPr>
          <a:xfrm>
            <a:off x="811707" y="727633"/>
            <a:ext cx="1649626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Creating a PivotTable</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(from a range or table, using the Recommended PivotTables feature)</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Rows: Categorizes data vertically.…"/>
          <p:cNvSpPr txBox="1"/>
          <p:nvPr/>
        </p:nvSpPr>
        <p:spPr>
          <a:xfrm>
            <a:off x="1405026" y="4086748"/>
            <a:ext cx="22142672"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Rows: Categorizes data vertically.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Columns: Adds headers across the top.</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Values: Provides the core data for analysis, often summarized with sums or averages.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Filters: Allows segmenting data for focused views.</a:t>
            </a:r>
          </a:p>
        </p:txBody>
      </p:sp>
      <p:sp>
        <p:nvSpPr>
          <p:cNvPr id="846" name="PivotTable structure…"/>
          <p:cNvSpPr txBox="1"/>
          <p:nvPr/>
        </p:nvSpPr>
        <p:spPr>
          <a:xfrm>
            <a:off x="811706" y="727633"/>
            <a:ext cx="9145412"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PivotTable structure</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(Rows, Columns, Values, Filters areas)</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Drag fields into Rows, Columns, Values, or Filters areas.…"/>
          <p:cNvSpPr txBox="1"/>
          <p:nvPr/>
        </p:nvSpPr>
        <p:spPr>
          <a:xfrm>
            <a:off x="1120665" y="4162635"/>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Drag fields into Rows, Columns, Values, or Filters areas.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Adjust placements to reshape data views.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Drop fields as needed for customized reports.</a:t>
            </a:r>
          </a:p>
        </p:txBody>
      </p:sp>
      <p:sp>
        <p:nvSpPr>
          <p:cNvPr id="849" name="Adding fields to the PivotTable…"/>
          <p:cNvSpPr txBox="1"/>
          <p:nvPr/>
        </p:nvSpPr>
        <p:spPr>
          <a:xfrm>
            <a:off x="811707" y="727633"/>
            <a:ext cx="9079231"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Adding fields to the PivotTable</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(dragging and dropping)</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Right-click values, choose Summarize Values By.…"/>
          <p:cNvSpPr txBox="1"/>
          <p:nvPr/>
        </p:nvSpPr>
        <p:spPr>
          <a:xfrm>
            <a:off x="1665691" y="3451731"/>
            <a:ext cx="1828185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Right-click values, choose Summarize Values By.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Options: Sum, Count, Average, Max, Min, etc.</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Helps in exploring different data perspectives.</a:t>
            </a:r>
          </a:p>
        </p:txBody>
      </p:sp>
      <p:sp>
        <p:nvSpPr>
          <p:cNvPr id="852" name="Changing the summarization function…"/>
          <p:cNvSpPr txBox="1"/>
          <p:nvPr/>
        </p:nvSpPr>
        <p:spPr>
          <a:xfrm>
            <a:off x="811707" y="727633"/>
            <a:ext cx="11268711"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Changing the summarization function</a:t>
            </a:r>
            <a:endParaRPr spc="-41" sz="4158">
              <a:solidFill>
                <a:srgbClr val="8B5C5C"/>
              </a:solidFill>
            </a:endParaRPr>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(Sum, Count, Average, etc.)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Introduction to Specialized Functions in Excel"/>
          <p:cNvSpPr txBox="1"/>
          <p:nvPr/>
        </p:nvSpPr>
        <p:spPr>
          <a:xfrm>
            <a:off x="835404" y="561864"/>
            <a:ext cx="17533484"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Specialized Functions in Excel</a:t>
            </a:r>
          </a:p>
        </p:txBody>
      </p:sp>
      <p:sp>
        <p:nvSpPr>
          <p:cNvPr id="254" name="Importance of specialized functions for data analysis…"/>
          <p:cNvSpPr txBox="1"/>
          <p:nvPr/>
        </p:nvSpPr>
        <p:spPr>
          <a:xfrm>
            <a:off x="2300508" y="3399206"/>
            <a:ext cx="1380794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Importance of specialized functions for data analysis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Overview of financial, logical, and statistical functions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How specialized functions enhance data manipulation</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Lab"/>
          <p:cNvSpPr txBox="1"/>
          <p:nvPr>
            <p:ph type="body" idx="1"/>
          </p:nvPr>
        </p:nvSpPr>
        <p:spPr>
          <a:prstGeom prst="rect">
            <a:avLst/>
          </a:prstGeom>
        </p:spPr>
        <p:txBody>
          <a:bodyPr/>
          <a:lstStyle>
            <a:lvl1pPr>
              <a:defRPr spc="-1800"/>
            </a:lvl1pPr>
          </a:lstStyle>
          <a:p>
            <a:pPr/>
            <a:r>
              <a:t>Lab</a:t>
            </a:r>
          </a:p>
        </p:txBody>
      </p:sp>
      <p:sp>
        <p:nvSpPr>
          <p:cNvPr id="855" name="Create a PivotTable"/>
          <p:cNvSpPr txBox="1"/>
          <p:nvPr/>
        </p:nvSpPr>
        <p:spPr>
          <a:xfrm>
            <a:off x="8785060" y="8165287"/>
            <a:ext cx="6027102"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Create a PivotTable</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Analyze PivotTable Data"/>
          <p:cNvSpPr txBox="1"/>
          <p:nvPr/>
        </p:nvSpPr>
        <p:spPr>
          <a:xfrm>
            <a:off x="3454516" y="3898429"/>
            <a:ext cx="16403829"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Analyze PivotTable Data</a:t>
            </a:r>
          </a:p>
        </p:txBody>
      </p:sp>
      <p:pic>
        <p:nvPicPr>
          <p:cNvPr id="858"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Sorting data in a PivotTable…"/>
          <p:cNvSpPr txBox="1"/>
          <p:nvPr/>
        </p:nvSpPr>
        <p:spPr>
          <a:xfrm>
            <a:off x="811707" y="727633"/>
            <a:ext cx="825182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Sorting data in a PivotTable </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(ascending/descending order)</a:t>
            </a:r>
          </a:p>
        </p:txBody>
      </p:sp>
      <p:sp>
        <p:nvSpPr>
          <p:cNvPr id="861" name="Reorder data in your PivotTable by sorting any field (e.g., sales by region).…"/>
          <p:cNvSpPr txBox="1"/>
          <p:nvPr/>
        </p:nvSpPr>
        <p:spPr>
          <a:xfrm>
            <a:off x="1120665" y="4619374"/>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Reorder data in your PivotTable by sorting any field (e.g., sales by region).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Focus on specific data subsets by filtering with report filters, slicers, or timelines.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Combine sorting and filtering to quickly find and analyze the information you need.</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Filtering data…"/>
          <p:cNvSpPr txBox="1"/>
          <p:nvPr/>
        </p:nvSpPr>
        <p:spPr>
          <a:xfrm>
            <a:off x="811707" y="727633"/>
            <a:ext cx="9118882"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Filtering data</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(using report filters, slicers, timelines)</a:t>
            </a:r>
          </a:p>
        </p:txBody>
      </p:sp>
      <p:sp>
        <p:nvSpPr>
          <p:cNvPr id="864" name="Report Filters:…"/>
          <p:cNvSpPr txBox="1"/>
          <p:nvPr/>
        </p:nvSpPr>
        <p:spPr>
          <a:xfrm>
            <a:off x="931090" y="3100518"/>
            <a:ext cx="22142672" cy="8326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Report Filters: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data at the highest level of your PivotTable.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drop-down menus to select the items you want to include or exclude.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Great for focusing on specific segments of your data (e.g., a particular region or year).</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Slicers: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Visual, interactive filters that make it easy to select and deselect categories.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buttons to control which data is displayed in the PivotTable.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Ideal for filtering categorical data (e.g., product names, customer segments).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Timelines: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data by date ranges using a visual timeline.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Quickly select specific time periods (years, quarters, months) to analyze.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Perfect for exploring trends and patterns over time.</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Grouping data…"/>
          <p:cNvSpPr txBox="1"/>
          <p:nvPr/>
        </p:nvSpPr>
        <p:spPr>
          <a:xfrm>
            <a:off x="811707" y="727633"/>
            <a:ext cx="9986495"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Grouping data</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(creating groups for dates, numbers, etc.)</a:t>
            </a:r>
          </a:p>
        </p:txBody>
      </p:sp>
      <p:sp>
        <p:nvSpPr>
          <p:cNvPr id="867" name="Create meaningful groups within your data (e.g., group dates into months or quarters).…"/>
          <p:cNvSpPr txBox="1"/>
          <p:nvPr/>
        </p:nvSpPr>
        <p:spPr>
          <a:xfrm>
            <a:off x="1120665" y="4541782"/>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Create meaningful groups within your data (e.g., group dates into months or quarters).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"Drill down" to see the individual records that make up a summarized value.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Explore your data at different levels of detail to gain deeper insights.</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Drilling down into data…"/>
          <p:cNvSpPr txBox="1"/>
          <p:nvPr/>
        </p:nvSpPr>
        <p:spPr>
          <a:xfrm>
            <a:off x="811706" y="727633"/>
            <a:ext cx="8135875"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Drilling down into data</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(exploring the underlying details)</a:t>
            </a:r>
          </a:p>
        </p:txBody>
      </p:sp>
      <p:sp>
        <p:nvSpPr>
          <p:cNvPr id="870" name="Create meaningful groups within your data (e.g., group dates into months or quarters).…"/>
          <p:cNvSpPr txBox="1"/>
          <p:nvPr/>
        </p:nvSpPr>
        <p:spPr>
          <a:xfrm>
            <a:off x="1120665" y="4619374"/>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Create meaningful groups within your data (e.g., group dates into months or quarters).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"Drill down" to see the individual records that make up a summarized value.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Explore your data at different levels of detail to gain deeper insights.</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Calculated fields…"/>
          <p:cNvSpPr txBox="1"/>
          <p:nvPr/>
        </p:nvSpPr>
        <p:spPr>
          <a:xfrm>
            <a:off x="811706" y="727633"/>
            <a:ext cx="12656347"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Calculated fields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(creating custom calculations within the PivotTable)</a:t>
            </a:r>
          </a:p>
        </p:txBody>
      </p:sp>
      <p:sp>
        <p:nvSpPr>
          <p:cNvPr id="873" name="Add custom calculations to your PivotTable (e.g., calculate profit margins or sales growth).…"/>
          <p:cNvSpPr txBox="1"/>
          <p:nvPr/>
        </p:nvSpPr>
        <p:spPr>
          <a:xfrm>
            <a:off x="1120665" y="4323717"/>
            <a:ext cx="22142672"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Add custom calculations to your PivotTable (e.g., calculate profit margins or sales growth).</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Derive new metrics and perform calculations on summarized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Tailor your analysis with calculated fields specific to your reporting needs.</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Lab"/>
          <p:cNvSpPr txBox="1"/>
          <p:nvPr>
            <p:ph type="body" idx="1"/>
          </p:nvPr>
        </p:nvSpPr>
        <p:spPr>
          <a:prstGeom prst="rect">
            <a:avLst/>
          </a:prstGeom>
        </p:spPr>
        <p:txBody>
          <a:bodyPr/>
          <a:lstStyle>
            <a:lvl1pPr>
              <a:defRPr spc="-1800"/>
            </a:lvl1pPr>
          </a:lstStyle>
          <a:p>
            <a:pPr/>
            <a:r>
              <a:t>Lab</a:t>
            </a:r>
          </a:p>
        </p:txBody>
      </p:sp>
      <p:sp>
        <p:nvSpPr>
          <p:cNvPr id="876" name="Analyze PivotTable Data"/>
          <p:cNvSpPr txBox="1"/>
          <p:nvPr/>
        </p:nvSpPr>
        <p:spPr>
          <a:xfrm>
            <a:off x="7954605" y="8165287"/>
            <a:ext cx="7545831"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Analyze PivotTable Data</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Present Data with PivotCharts"/>
          <p:cNvSpPr txBox="1"/>
          <p:nvPr/>
        </p:nvSpPr>
        <p:spPr>
          <a:xfrm>
            <a:off x="1581519" y="3898429"/>
            <a:ext cx="20149821"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Present Data with PivotCharts</a:t>
            </a:r>
          </a:p>
        </p:txBody>
      </p:sp>
      <p:pic>
        <p:nvPicPr>
          <p:cNvPr id="879"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What is a PivotChart?)…"/>
          <p:cNvSpPr txBox="1"/>
          <p:nvPr/>
        </p:nvSpPr>
        <p:spPr>
          <a:xfrm>
            <a:off x="811706" y="727633"/>
            <a:ext cx="9732923"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What is a PivotChart?) </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 Relationship with PivotTables, benefits</a:t>
            </a:r>
          </a:p>
        </p:txBody>
      </p:sp>
      <p:sp>
        <p:nvSpPr>
          <p:cNvPr id="882" name="Visualize PivotTable Insights: PivotCharts bring your PivotTable data to life with interactive charts.…"/>
          <p:cNvSpPr txBox="1"/>
          <p:nvPr/>
        </p:nvSpPr>
        <p:spPr>
          <a:xfrm>
            <a:off x="860000" y="3079083"/>
            <a:ext cx="22142672"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Visualize PivotTable Insights: PivotCharts bring your PivotTable data to life with interactive charts.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Dynamic Data Exploration: Easily explore trends, comparisons, and patterns with flexible chart options.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Enhanced Presentations: Create compelling visuals to communicate your data effectively.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Financial Functions (NPV, IRR, PMT)"/>
          <p:cNvSpPr txBox="1"/>
          <p:nvPr/>
        </p:nvSpPr>
        <p:spPr>
          <a:xfrm>
            <a:off x="835404" y="561864"/>
            <a:ext cx="17533484"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Financial Functions (NPV, IRR, PMT)</a:t>
            </a:r>
          </a:p>
        </p:txBody>
      </p:sp>
      <p:sp>
        <p:nvSpPr>
          <p:cNvPr id="257" name="NPV and IRR for investment analysis and cash flow…"/>
          <p:cNvSpPr txBox="1"/>
          <p:nvPr/>
        </p:nvSpPr>
        <p:spPr>
          <a:xfrm>
            <a:off x="1352637" y="3162238"/>
            <a:ext cx="1327200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NPV and IRR for investment analysis and cash flow</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PMT for calculating loan payments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Crucial for financial modeling and business forecast</a:t>
            </a:r>
          </a:p>
        </p:txBody>
      </p:sp>
      <p:pic>
        <p:nvPicPr>
          <p:cNvPr id="258" name="Image" descr="Image"/>
          <p:cNvPicPr>
            <a:picLocks noChangeAspect="1"/>
          </p:cNvPicPr>
          <p:nvPr/>
        </p:nvPicPr>
        <p:blipFill>
          <a:blip r:embed="rId2">
            <a:extLst/>
          </a:blip>
          <a:stretch>
            <a:fillRect/>
          </a:stretch>
        </p:blipFill>
        <p:spPr>
          <a:xfrm>
            <a:off x="12468697" y="4726732"/>
            <a:ext cx="8356601" cy="5257802"/>
          </a:xfrm>
          <a:prstGeom prst="rect">
            <a:avLst/>
          </a:prstGeom>
          <a:ln w="12700">
            <a:miter lim="400000"/>
          </a:ln>
        </p:spPr>
      </p:pic>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Creating a PivotChart…"/>
          <p:cNvSpPr txBox="1"/>
          <p:nvPr/>
        </p:nvSpPr>
        <p:spPr>
          <a:xfrm>
            <a:off x="811706" y="727633"/>
            <a:ext cx="12452513"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Creating a PivotChart </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 from an existing PivotTable, choosing chart types)</a:t>
            </a:r>
          </a:p>
        </p:txBody>
      </p:sp>
      <p:sp>
        <p:nvSpPr>
          <p:cNvPr id="885" name="Seamless Creation: Instantly generate a PivotChart from an existing PivotTable.…"/>
          <p:cNvSpPr txBox="1"/>
          <p:nvPr/>
        </p:nvSpPr>
        <p:spPr>
          <a:xfrm>
            <a:off x="623032" y="3822996"/>
            <a:ext cx="22142672"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Seamless Creation: Instantly generate a PivotChart from an existing PivotTable.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Diverse Chart Types: Choose from a variety of chart types (column, line, pie, etc.) to suit your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Customization: Tailor your PivotChart with titles, legends, and data labels for clarity.</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Modifying PivotChart elements…"/>
          <p:cNvSpPr txBox="1"/>
          <p:nvPr/>
        </p:nvSpPr>
        <p:spPr>
          <a:xfrm>
            <a:off x="811707" y="727633"/>
            <a:ext cx="926782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Modifying PivotChart elements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(chart titles, legends, data labels)</a:t>
            </a:r>
          </a:p>
        </p:txBody>
      </p:sp>
      <p:sp>
        <p:nvSpPr>
          <p:cNvPr id="888" name="Visual Enhancements: Apply colors, styles, and layouts to make your charts visually appealing.…"/>
          <p:cNvSpPr txBox="1"/>
          <p:nvPr/>
        </p:nvSpPr>
        <p:spPr>
          <a:xfrm>
            <a:off x="883697" y="3608018"/>
            <a:ext cx="22142672" cy="36144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Visual Enhancements: Apply colors, styles, and layouts to make your charts visually appealing.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Fine-grained Control: Customize chart elements (axes, legends, data labels) for precise presentation.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Professional Polish: Create charts that are both informative and visually engaging</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Formatting PivotCharts…"/>
          <p:cNvSpPr txBox="1"/>
          <p:nvPr/>
        </p:nvSpPr>
        <p:spPr>
          <a:xfrm>
            <a:off x="811707" y="727633"/>
            <a:ext cx="6990716"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Formatting PivotCharts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(colors, styles, layouts)</a:t>
            </a:r>
          </a:p>
        </p:txBody>
      </p:sp>
      <p:sp>
        <p:nvSpPr>
          <p:cNvPr id="891" name="Dynamic Filtering: Use slicers and timelines to interactively filter your PivotChart data.…"/>
          <p:cNvSpPr txBox="1"/>
          <p:nvPr/>
        </p:nvSpPr>
        <p:spPr>
          <a:xfrm>
            <a:off x="1120665" y="4181536"/>
            <a:ext cx="22142672" cy="29413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Dynamic Filtering: Use slicers and timelines to interactively filter your PivotChart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Exploration: Explore different data perspectives and drill down into details.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Engaging Presentations: Create dynamic presentations that allow for audience interaction.</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3" name="pasted-movie.png" descr="pasted-movie.png"/>
          <p:cNvPicPr>
            <a:picLocks noChangeAspect="1"/>
          </p:cNvPicPr>
          <p:nvPr/>
        </p:nvPicPr>
        <p:blipFill>
          <a:blip r:embed="rId2">
            <a:extLst/>
          </a:blip>
          <a:stretch>
            <a:fillRect/>
          </a:stretch>
        </p:blipFill>
        <p:spPr>
          <a:xfrm>
            <a:off x="4746075" y="6153732"/>
            <a:ext cx="8477385" cy="5358544"/>
          </a:xfrm>
          <a:prstGeom prst="rect">
            <a:avLst/>
          </a:prstGeom>
          <a:ln w="12700">
            <a:miter lim="400000"/>
          </a:ln>
        </p:spPr>
      </p:pic>
      <p:sp>
        <p:nvSpPr>
          <p:cNvPr id="894"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895" name="Interactive features…"/>
          <p:cNvSpPr txBox="1"/>
          <p:nvPr/>
        </p:nvSpPr>
        <p:spPr>
          <a:xfrm>
            <a:off x="811707" y="727633"/>
            <a:ext cx="9715697"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Interactive features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(filtering data with slicers and timelines)</a:t>
            </a:r>
          </a:p>
        </p:txBody>
      </p:sp>
      <p:sp>
        <p:nvSpPr>
          <p:cNvPr id="896" name="Connection Line"/>
          <p:cNvSpPr/>
          <p:nvPr/>
        </p:nvSpPr>
        <p:spPr>
          <a:xfrm>
            <a:off x="2439470" y="410520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897"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Lab"/>
          <p:cNvSpPr txBox="1"/>
          <p:nvPr>
            <p:ph type="body" idx="1"/>
          </p:nvPr>
        </p:nvSpPr>
        <p:spPr>
          <a:prstGeom prst="rect">
            <a:avLst/>
          </a:prstGeom>
        </p:spPr>
        <p:txBody>
          <a:bodyPr/>
          <a:lstStyle>
            <a:lvl1pPr>
              <a:defRPr spc="-1800"/>
            </a:lvl1pPr>
          </a:lstStyle>
          <a:p>
            <a:pPr/>
            <a:r>
              <a:t>Lab</a:t>
            </a:r>
          </a:p>
        </p:txBody>
      </p:sp>
      <p:sp>
        <p:nvSpPr>
          <p:cNvPr id="900" name="Present Data with PivotCharts"/>
          <p:cNvSpPr txBox="1"/>
          <p:nvPr/>
        </p:nvSpPr>
        <p:spPr>
          <a:xfrm>
            <a:off x="6743871" y="7782174"/>
            <a:ext cx="9256394"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Present Data with PivotCharts</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Filter Data by Using Timelines and Slicers"/>
          <p:cNvSpPr txBox="1"/>
          <p:nvPr/>
        </p:nvSpPr>
        <p:spPr>
          <a:xfrm>
            <a:off x="306552" y="3189985"/>
            <a:ext cx="23770896" cy="38762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14016">
              <a:lnSpc>
                <a:spcPct val="90000"/>
              </a:lnSpc>
              <a:spcBef>
                <a:spcPts val="0"/>
              </a:spcBef>
              <a:defRPr spc="-198" sz="11880">
                <a:solidFill>
                  <a:srgbClr val="E38300"/>
                </a:solidFill>
              </a:defRPr>
            </a:lvl1pPr>
          </a:lstStyle>
          <a:p>
            <a:pPr/>
            <a:r>
              <a:t>Filter Data by Using Timelines and Slicers</a:t>
            </a:r>
          </a:p>
        </p:txBody>
      </p:sp>
      <p:pic>
        <p:nvPicPr>
          <p:cNvPr id="903" name="Image" descr="Image"/>
          <p:cNvPicPr>
            <a:picLocks noChangeAspect="1"/>
          </p:cNvPicPr>
          <p:nvPr/>
        </p:nvPicPr>
        <p:blipFill>
          <a:blip r:embed="rId2">
            <a:extLst/>
          </a:blip>
          <a:stretch>
            <a:fillRect/>
          </a:stretch>
        </p:blipFill>
        <p:spPr>
          <a:xfrm>
            <a:off x="7762316" y="6841763"/>
            <a:ext cx="10846498" cy="4722434"/>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5" name="pasted-movie.png" descr="pasted-movie.png"/>
          <p:cNvPicPr>
            <a:picLocks noChangeAspect="1"/>
          </p:cNvPicPr>
          <p:nvPr/>
        </p:nvPicPr>
        <p:blipFill>
          <a:blip r:embed="rId2">
            <a:extLst/>
          </a:blip>
          <a:stretch>
            <a:fillRect/>
          </a:stretch>
        </p:blipFill>
        <p:spPr>
          <a:xfrm>
            <a:off x="15457027" y="8404928"/>
            <a:ext cx="8477382" cy="5358544"/>
          </a:xfrm>
          <a:prstGeom prst="rect">
            <a:avLst/>
          </a:prstGeom>
          <a:ln w="12700">
            <a:miter lim="400000"/>
          </a:ln>
        </p:spPr>
      </p:pic>
      <p:sp>
        <p:nvSpPr>
          <p:cNvPr id="906" name="Timelines…"/>
          <p:cNvSpPr txBox="1"/>
          <p:nvPr/>
        </p:nvSpPr>
        <p:spPr>
          <a:xfrm>
            <a:off x="811707" y="727633"/>
            <a:ext cx="7159707"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Timelines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(filtering data by date ranges)</a:t>
            </a:r>
          </a:p>
        </p:txBody>
      </p:sp>
      <p:sp>
        <p:nvSpPr>
          <p:cNvPr id="907" name="Connection Line"/>
          <p:cNvSpPr/>
          <p:nvPr/>
        </p:nvSpPr>
        <p:spPr>
          <a:xfrm>
            <a:off x="13837628" y="794408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908" name="Connection Line"/>
          <p:cNvSpPr/>
          <p:nvPr/>
        </p:nvSpPr>
        <p:spPr>
          <a:xfrm>
            <a:off x="20151013" y="6798003"/>
            <a:ext cx="1103538" cy="3015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909" name="Quickly filter dates in a PivotTable with a visual, interactive timeline.…"/>
          <p:cNvSpPr txBox="1"/>
          <p:nvPr/>
        </p:nvSpPr>
        <p:spPr>
          <a:xfrm>
            <a:off x="931090" y="3617607"/>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Quickly filter dates in a PivotTable with a visual, interactive timeline.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Easily select date ranges (years, quarters, months) to analyze specific periods.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Ideal for exploring trends and patterns over time.</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1" name="pasted-movie.png" descr="pasted-movie.png"/>
          <p:cNvPicPr>
            <a:picLocks noChangeAspect="1"/>
          </p:cNvPicPr>
          <p:nvPr/>
        </p:nvPicPr>
        <p:blipFill>
          <a:blip r:embed="rId2">
            <a:extLst/>
          </a:blip>
          <a:stretch>
            <a:fillRect/>
          </a:stretch>
        </p:blipFill>
        <p:spPr>
          <a:xfrm>
            <a:off x="16665562" y="8855167"/>
            <a:ext cx="8477384" cy="5358544"/>
          </a:xfrm>
          <a:prstGeom prst="rect">
            <a:avLst/>
          </a:prstGeom>
          <a:ln w="12700">
            <a:miter lim="400000"/>
          </a:ln>
        </p:spPr>
      </p:pic>
      <p:sp>
        <p:nvSpPr>
          <p:cNvPr id="912" name="Quickly filter dates in a PivotTable with a visual, interactive timeline.…"/>
          <p:cNvSpPr txBox="1"/>
          <p:nvPr/>
        </p:nvSpPr>
        <p:spPr>
          <a:xfrm>
            <a:off x="883697" y="411524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Quickly filter dates in a PivotTable with a visual, interactive timeline.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Easily select date ranges (years, quarters, months) to analyze specific periods.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Ideal for exploring trends and patterns over time.</a:t>
            </a:r>
          </a:p>
        </p:txBody>
      </p:sp>
      <p:sp>
        <p:nvSpPr>
          <p:cNvPr id="913" name="Slicers…"/>
          <p:cNvSpPr txBox="1"/>
          <p:nvPr/>
        </p:nvSpPr>
        <p:spPr>
          <a:xfrm>
            <a:off x="811706" y="727633"/>
            <a:ext cx="8119279"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Slicers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(visual filters for categorical data)</a:t>
            </a:r>
          </a:p>
        </p:txBody>
      </p:sp>
      <p:sp>
        <p:nvSpPr>
          <p:cNvPr id="914" name="Connection Line"/>
          <p:cNvSpPr/>
          <p:nvPr/>
        </p:nvSpPr>
        <p:spPr>
          <a:xfrm>
            <a:off x="14358957" y="6806638"/>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915" name="Connection Line"/>
          <p:cNvSpPr/>
          <p:nvPr/>
        </p:nvSpPr>
        <p:spPr>
          <a:xfrm>
            <a:off x="21715001" y="6821700"/>
            <a:ext cx="1103539" cy="3015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Connecting slicers to multiple PivotTables"/>
          <p:cNvSpPr txBox="1"/>
          <p:nvPr/>
        </p:nvSpPr>
        <p:spPr>
          <a:xfrm>
            <a:off x="811706" y="1035799"/>
            <a:ext cx="1245235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Connecting slicers to multiple PivotTables</a:t>
            </a:r>
          </a:p>
        </p:txBody>
      </p:sp>
      <p:sp>
        <p:nvSpPr>
          <p:cNvPr id="918" name="Synchronized Filtering: Connect a single slicer to multiple PivotTables to filter them all at once.…"/>
          <p:cNvSpPr txBox="1"/>
          <p:nvPr/>
        </p:nvSpPr>
        <p:spPr>
          <a:xfrm>
            <a:off x="1120665" y="3911282"/>
            <a:ext cx="22142672"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Synchronized Filtering: Connect a single slicer to multiple PivotTables to filter them all at once.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Coordinated Analysis: Explore relationships and patterns across different datasets with synchronized filtering.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Enhanced Insights: Gain a more comprehensive view of your data by seeing how changes in one PivotTable affect others.</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0" name="pasted-movie.png" descr="pasted-movie.png"/>
          <p:cNvPicPr>
            <a:picLocks noChangeAspect="1"/>
          </p:cNvPicPr>
          <p:nvPr/>
        </p:nvPicPr>
        <p:blipFill>
          <a:blip r:embed="rId2">
            <a:extLst/>
          </a:blip>
          <a:stretch>
            <a:fillRect/>
          </a:stretch>
        </p:blipFill>
        <p:spPr>
          <a:xfrm>
            <a:off x="15267452" y="9542374"/>
            <a:ext cx="8477384" cy="5358544"/>
          </a:xfrm>
          <a:prstGeom prst="rect">
            <a:avLst/>
          </a:prstGeom>
          <a:ln w="12700">
            <a:miter lim="400000"/>
          </a:ln>
        </p:spPr>
      </p:pic>
      <p:sp>
        <p:nvSpPr>
          <p:cNvPr id="921" name="Creating interactive dashboards with slicers and timelines"/>
          <p:cNvSpPr txBox="1"/>
          <p:nvPr/>
        </p:nvSpPr>
        <p:spPr>
          <a:xfrm>
            <a:off x="811707" y="1035799"/>
            <a:ext cx="1703895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Creating interactive dashboards with slicers and timelines</a:t>
            </a:r>
          </a:p>
        </p:txBody>
      </p:sp>
      <p:sp>
        <p:nvSpPr>
          <p:cNvPr id="922" name="Combine slicers and timelines to create dynamic dashboards.…"/>
          <p:cNvSpPr txBox="1"/>
          <p:nvPr/>
        </p:nvSpPr>
        <p:spPr>
          <a:xfrm>
            <a:off x="788910" y="4537271"/>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Combine slicers and timelines to create dynamic dashboards.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Connect slicers to multiple PivotTables to filter them simultaneously.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Build interactive reports where users can explore data by different dimensions.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tatistical Functions (AVERAGE, MEDIAN, STDEV)"/>
          <p:cNvSpPr txBox="1"/>
          <p:nvPr/>
        </p:nvSpPr>
        <p:spPr>
          <a:xfrm>
            <a:off x="835404" y="561864"/>
            <a:ext cx="17533484" cy="933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Statistical Functions (AVERAGE, MEDIAN, STDEV)</a:t>
            </a:r>
          </a:p>
        </p:txBody>
      </p:sp>
      <p:sp>
        <p:nvSpPr>
          <p:cNvPr id="261" name="AVERAGE and MEDIAN for central tendency measures…"/>
          <p:cNvSpPr txBox="1"/>
          <p:nvPr/>
        </p:nvSpPr>
        <p:spPr>
          <a:xfrm>
            <a:off x="2347902" y="3422903"/>
            <a:ext cx="1367790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AVERAGE and MEDIAN for central tendency measures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STDEV for analyzing data variability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Supports data analysis and trend identification</a:t>
            </a:r>
          </a:p>
        </p:txBody>
      </p:sp>
      <p:pic>
        <p:nvPicPr>
          <p:cNvPr id="262" name="Image" descr="Image"/>
          <p:cNvPicPr>
            <a:picLocks noChangeAspect="1"/>
          </p:cNvPicPr>
          <p:nvPr/>
        </p:nvPicPr>
        <p:blipFill>
          <a:blip r:embed="rId2">
            <a:extLst/>
          </a:blip>
          <a:stretch>
            <a:fillRect/>
          </a:stretch>
        </p:blipFill>
        <p:spPr>
          <a:xfrm>
            <a:off x="16666731" y="3811092"/>
            <a:ext cx="6832602" cy="6946901"/>
          </a:xfrm>
          <a:prstGeom prst="rect">
            <a:avLst/>
          </a:prstGeom>
          <a:ln w="12700">
            <a:miter lim="400000"/>
          </a:ln>
        </p:spPr>
      </p:pic>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4" name="Lab"/>
          <p:cNvSpPr txBox="1"/>
          <p:nvPr>
            <p:ph type="body" idx="1"/>
          </p:nvPr>
        </p:nvSpPr>
        <p:spPr>
          <a:prstGeom prst="rect">
            <a:avLst/>
          </a:prstGeom>
        </p:spPr>
        <p:txBody>
          <a:bodyPr/>
          <a:lstStyle>
            <a:lvl1pPr>
              <a:defRPr spc="-1800"/>
            </a:lvl1pPr>
          </a:lstStyle>
          <a:p>
            <a:pPr/>
            <a:r>
              <a:t>Lab</a:t>
            </a:r>
          </a:p>
        </p:txBody>
      </p:sp>
      <p:sp>
        <p:nvSpPr>
          <p:cNvPr id="925" name="Filter Data by Using Timelines and Slicers"/>
          <p:cNvSpPr txBox="1"/>
          <p:nvPr/>
        </p:nvSpPr>
        <p:spPr>
          <a:xfrm>
            <a:off x="5570881" y="7971750"/>
            <a:ext cx="12815696"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Filter Data by Using Timelines and Slicers</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 name="AI.ASK"/>
          <p:cNvSpPr txBox="1"/>
          <p:nvPr/>
        </p:nvSpPr>
        <p:spPr>
          <a:xfrm>
            <a:off x="7737011" y="2855770"/>
            <a:ext cx="4834129"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AI.ASK</a:t>
            </a:r>
          </a:p>
        </p:txBody>
      </p:sp>
      <p:pic>
        <p:nvPicPr>
          <p:cNvPr id="928" name="pasted-movie.png" descr="pasted-movie.png"/>
          <p:cNvPicPr>
            <a:picLocks noChangeAspect="1"/>
          </p:cNvPicPr>
          <p:nvPr/>
        </p:nvPicPr>
        <p:blipFill>
          <a:blip r:embed="rId2">
            <a:extLst/>
          </a:blip>
          <a:stretch>
            <a:fillRect/>
          </a:stretch>
        </p:blipFill>
        <p:spPr>
          <a:xfrm>
            <a:off x="5676308" y="4934389"/>
            <a:ext cx="13134623" cy="7364842"/>
          </a:xfrm>
          <a:prstGeom prst="rect">
            <a:avLst/>
          </a:prstGeom>
          <a:ln w="12700">
            <a:miter lim="400000"/>
          </a:ln>
        </p:spPr>
      </p:pic>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931" name="Addins…"/>
          <p:cNvSpPr txBox="1"/>
          <p:nvPr/>
        </p:nvSpPr>
        <p:spPr>
          <a:xfrm>
            <a:off x="811707" y="727633"/>
            <a:ext cx="4682197"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Addins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ChatGPT For Excel</a:t>
            </a:r>
          </a:p>
        </p:txBody>
      </p:sp>
      <p:pic>
        <p:nvPicPr>
          <p:cNvPr id="932" name="pasted-movie.png" descr="pasted-movie.png"/>
          <p:cNvPicPr>
            <a:picLocks noChangeAspect="1"/>
          </p:cNvPicPr>
          <p:nvPr/>
        </p:nvPicPr>
        <p:blipFill>
          <a:blip r:embed="rId2">
            <a:extLst/>
          </a:blip>
          <a:stretch>
            <a:fillRect/>
          </a:stretch>
        </p:blipFill>
        <p:spPr>
          <a:xfrm>
            <a:off x="8390077" y="4318148"/>
            <a:ext cx="9011923" cy="8757348"/>
          </a:xfrm>
          <a:prstGeom prst="rect">
            <a:avLst/>
          </a:prstGeom>
          <a:ln w="12700">
            <a:miter lim="400000"/>
          </a:ln>
        </p:spPr>
      </p:pic>
      <p:sp>
        <p:nvSpPr>
          <p:cNvPr id="933" name="Connection Line"/>
          <p:cNvSpPr/>
          <p:nvPr/>
        </p:nvSpPr>
        <p:spPr>
          <a:xfrm>
            <a:off x="11669913" y="5171282"/>
            <a:ext cx="1226126" cy="3588766"/>
          </a:xfrm>
          <a:custGeom>
            <a:avLst/>
            <a:gdLst/>
            <a:ahLst/>
            <a:cxnLst>
              <a:cxn ang="0">
                <a:pos x="wd2" y="hd2"/>
              </a:cxn>
              <a:cxn ang="5400000">
                <a:pos x="wd2" y="hd2"/>
              </a:cxn>
              <a:cxn ang="10800000">
                <a:pos x="wd2" y="hd2"/>
              </a:cxn>
              <a:cxn ang="16200000">
                <a:pos x="wd2" y="hd2"/>
              </a:cxn>
            </a:cxnLst>
            <a:rect l="0" t="0" r="r" b="b"/>
            <a:pathLst>
              <a:path w="16213" h="19952" fill="norm" stroke="1" extrusionOk="0">
                <a:moveTo>
                  <a:pt x="16213" y="19601"/>
                </a:moveTo>
                <a:cubicBezTo>
                  <a:pt x="-4796" y="21600"/>
                  <a:pt x="-5387" y="15066"/>
                  <a:pt x="1444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936" name="Addins…"/>
          <p:cNvSpPr txBox="1"/>
          <p:nvPr/>
        </p:nvSpPr>
        <p:spPr>
          <a:xfrm>
            <a:off x="811707" y="727633"/>
            <a:ext cx="4682197" cy="1549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Addins</a:t>
            </a:r>
            <a:endParaRPr spc="-49"/>
          </a:p>
          <a:p>
            <a:pPr defTabSz="2414016">
              <a:lnSpc>
                <a:spcPct val="90000"/>
              </a:lnSpc>
              <a:spcBef>
                <a:spcPts val="0"/>
              </a:spcBef>
              <a:defRPr spc="-99" sz="4158">
                <a:solidFill>
                  <a:srgbClr val="8B5C5C"/>
                </a:solidFill>
                <a:latin typeface="Produkt Medium"/>
                <a:ea typeface="Produkt Medium"/>
                <a:cs typeface="Produkt Medium"/>
                <a:sym typeface="Produkt Medium"/>
              </a:defRPr>
            </a:pPr>
            <a:r>
              <a:t>ChatGPT For Excel</a:t>
            </a:r>
          </a:p>
        </p:txBody>
      </p:sp>
      <p:sp>
        <p:nvSpPr>
          <p:cNvPr id="937" name="Connection Line"/>
          <p:cNvSpPr/>
          <p:nvPr/>
        </p:nvSpPr>
        <p:spPr>
          <a:xfrm>
            <a:off x="11669913" y="5171282"/>
            <a:ext cx="1226126" cy="3588766"/>
          </a:xfrm>
          <a:custGeom>
            <a:avLst/>
            <a:gdLst/>
            <a:ahLst/>
            <a:cxnLst>
              <a:cxn ang="0">
                <a:pos x="wd2" y="hd2"/>
              </a:cxn>
              <a:cxn ang="5400000">
                <a:pos x="wd2" y="hd2"/>
              </a:cxn>
              <a:cxn ang="10800000">
                <a:pos x="wd2" y="hd2"/>
              </a:cxn>
              <a:cxn ang="16200000">
                <a:pos x="wd2" y="hd2"/>
              </a:cxn>
            </a:cxnLst>
            <a:rect l="0" t="0" r="r" b="b"/>
            <a:pathLst>
              <a:path w="16213" h="19952" fill="norm" stroke="1" extrusionOk="0">
                <a:moveTo>
                  <a:pt x="16213" y="19601"/>
                </a:moveTo>
                <a:cubicBezTo>
                  <a:pt x="-4796" y="21600"/>
                  <a:pt x="-5387" y="15066"/>
                  <a:pt x="1444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938" name="pasted-movie.png" descr="pasted-movie.png"/>
          <p:cNvPicPr>
            <a:picLocks noChangeAspect="1"/>
          </p:cNvPicPr>
          <p:nvPr/>
        </p:nvPicPr>
        <p:blipFill>
          <a:blip r:embed="rId2">
            <a:extLst/>
          </a:blip>
          <a:stretch>
            <a:fillRect/>
          </a:stretch>
        </p:blipFill>
        <p:spPr>
          <a:xfrm>
            <a:off x="3036297" y="5236250"/>
            <a:ext cx="19676021" cy="1912616"/>
          </a:xfrm>
          <a:prstGeom prst="rect">
            <a:avLst/>
          </a:prstGeom>
          <a:ln w="12700">
            <a:miter lim="400000"/>
          </a:ln>
        </p:spPr>
      </p:pic>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Lab"/>
          <p:cNvSpPr txBox="1"/>
          <p:nvPr>
            <p:ph type="body" idx="1"/>
          </p:nvPr>
        </p:nvSpPr>
        <p:spPr>
          <a:prstGeom prst="rect">
            <a:avLst/>
          </a:prstGeom>
        </p:spPr>
        <p:txBody>
          <a:bodyPr/>
          <a:lstStyle>
            <a:lvl1pPr>
              <a:defRPr spc="-1800"/>
            </a:lvl1pPr>
          </a:lstStyle>
          <a:p>
            <a:pPr/>
            <a:r>
              <a:t>Lab</a:t>
            </a:r>
          </a:p>
        </p:txBody>
      </p:sp>
      <p:sp>
        <p:nvSpPr>
          <p:cNvPr id="941" name="Filter Data by Using Timelines and Slicers"/>
          <p:cNvSpPr txBox="1"/>
          <p:nvPr/>
        </p:nvSpPr>
        <p:spPr>
          <a:xfrm>
            <a:off x="5570881" y="7971750"/>
            <a:ext cx="12815696"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Filter Data by Using Timelines and Slicers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inancial functions…"/>
          <p:cNvSpPr txBox="1"/>
          <p:nvPr/>
        </p:nvSpPr>
        <p:spPr>
          <a:xfrm>
            <a:off x="835404" y="184356"/>
            <a:ext cx="17533484" cy="16916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Financial functions </a:t>
            </a:r>
            <a:endParaRPr spc="-50"/>
          </a:p>
          <a:p>
            <a:pPr defTabSz="2438400">
              <a:lnSpc>
                <a:spcPct val="90000"/>
              </a:lnSpc>
              <a:spcBef>
                <a:spcPts val="0"/>
              </a:spcBef>
              <a:defRPr spc="-100" sz="5000">
                <a:solidFill>
                  <a:srgbClr val="8B5C5C"/>
                </a:solidFill>
                <a:latin typeface="Produkt Medium"/>
                <a:ea typeface="Produkt Medium"/>
                <a:cs typeface="Produkt Medium"/>
                <a:sym typeface="Produkt Medium"/>
              </a:defRPr>
            </a:pPr>
            <a:r>
              <a:t>(PMT, FV, PV - with practical loan calculations)</a:t>
            </a:r>
          </a:p>
        </p:txBody>
      </p:sp>
      <p:pic>
        <p:nvPicPr>
          <p:cNvPr id="265" name="Image" descr="Image"/>
          <p:cNvPicPr>
            <a:picLocks noChangeAspect="1"/>
          </p:cNvPicPr>
          <p:nvPr/>
        </p:nvPicPr>
        <p:blipFill>
          <a:blip r:embed="rId2">
            <a:extLst/>
          </a:blip>
          <a:stretch>
            <a:fillRect/>
          </a:stretch>
        </p:blipFill>
        <p:spPr>
          <a:xfrm>
            <a:off x="16585736" y="8796925"/>
            <a:ext cx="7658102" cy="4648202"/>
          </a:xfrm>
          <a:prstGeom prst="rect">
            <a:avLst/>
          </a:prstGeom>
          <a:ln w="12700">
            <a:miter lim="400000"/>
          </a:ln>
        </p:spPr>
      </p:pic>
      <p:sp>
        <p:nvSpPr>
          <p:cNvPr id="266" name="Loan Repayments with PMT:…"/>
          <p:cNvSpPr txBox="1"/>
          <p:nvPr/>
        </p:nvSpPr>
        <p:spPr>
          <a:xfrm>
            <a:off x="873997" y="2171526"/>
            <a:ext cx="22636006" cy="8846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Loan Repayments with PMT:</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Calculate the periodic payment amount for a loan (e.g., monthly mortgage payment).</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Use the PMT function to determine the affordable loan amount or payment schedule.</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Gain insights into the long-term cost of borrowing.</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Future Value with FV:</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Project the future value of an investment with compound interest (e.g., savings account).</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Use the FV function to explore different investment scenarios and growth potential.</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Make informed decisions about savings and financial goals.</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Present Value with PV:</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Determine the current value of a future payment or stream of payments (e.g., bond valuation).</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Use the PV function to assess the worth of investments and financial obligations.</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Make informed decisions about present-day financial commitments.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Futuristic, curved, white structure" descr="Futuristic, curved, white structure"/>
          <p:cNvPicPr>
            <a:picLocks noChangeAspect="1"/>
          </p:cNvPicPr>
          <p:nvPr>
            <p:ph type="pic" idx="21"/>
          </p:nvPr>
        </p:nvPicPr>
        <p:blipFill>
          <a:blip r:embed="rId2">
            <a:extLst/>
          </a:blip>
          <a:srcRect l="0" t="26467" r="10322" b="6274"/>
          <a:stretch>
            <a:fillRect/>
          </a:stretch>
        </p:blipFill>
        <p:spPr>
          <a:xfrm>
            <a:off x="-1" y="0"/>
            <a:ext cx="24384002" cy="13716000"/>
          </a:xfrm>
          <a:prstGeom prst="rect">
            <a:avLst/>
          </a:prstGeom>
        </p:spPr>
      </p:pic>
      <p:sp>
        <p:nvSpPr>
          <p:cNvPr id="175" name="Author and Date"/>
          <p:cNvSpPr txBox="1"/>
          <p:nvPr>
            <p:ph type="body" sz="quarter" idx="1"/>
          </p:nvPr>
        </p:nvSpPr>
        <p:spPr>
          <a:prstGeom prst="rect">
            <a:avLst/>
          </a:prstGeom>
        </p:spPr>
        <p:txBody>
          <a:bodyPr/>
          <a:lstStyle/>
          <a:p>
            <a:pPr/>
          </a:p>
        </p:txBody>
      </p:sp>
      <p:sp>
        <p:nvSpPr>
          <p:cNvPr id="176" name="Presentation Subtitle"/>
          <p:cNvSpPr txBox="1"/>
          <p:nvPr>
            <p:ph type="body" idx="22"/>
          </p:nvPr>
        </p:nvSpPr>
        <p:spPr>
          <a:prstGeom prst="rect">
            <a:avLst/>
          </a:prstGeom>
        </p:spPr>
        <p:txBody>
          <a:bodyPr/>
          <a:lstStyle/>
          <a:p>
            <a:pPr/>
          </a:p>
        </p:txBody>
      </p:sp>
      <p:sp>
        <p:nvSpPr>
          <p:cNvPr id="177" name="Presentation Title"/>
          <p:cNvSpPr txBox="1"/>
          <p:nvPr>
            <p:ph type="title"/>
          </p:nvPr>
        </p:nvSpPr>
        <p:spPr>
          <a:xfrm>
            <a:off x="1206499" y="2616200"/>
            <a:ext cx="21971006" cy="4648200"/>
          </a:xfrm>
          <a:prstGeom prst="rect">
            <a:avLst/>
          </a:prstGeom>
        </p:spPr>
        <p:txBody>
          <a:bodyPr/>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Introduction to function categories…"/>
          <p:cNvSpPr txBox="1"/>
          <p:nvPr/>
        </p:nvSpPr>
        <p:spPr>
          <a:xfrm>
            <a:off x="835404" y="184356"/>
            <a:ext cx="10476231"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Introduction to function categories </a:t>
            </a:r>
            <a:endParaRPr spc="-50"/>
          </a:p>
          <a:p>
            <a:pPr defTabSz="2438400">
              <a:lnSpc>
                <a:spcPct val="90000"/>
              </a:lnSpc>
              <a:spcBef>
                <a:spcPts val="0"/>
              </a:spcBef>
              <a:defRPr spc="-100" sz="5000">
                <a:solidFill>
                  <a:srgbClr val="8B5C5C"/>
                </a:solidFill>
                <a:latin typeface="Produkt Medium"/>
                <a:ea typeface="Produkt Medium"/>
                <a:cs typeface="Produkt Medium"/>
                <a:sym typeface="Produkt Medium"/>
              </a:defRPr>
            </a:pPr>
            <a:r>
              <a:t>(Financial, Statistical, Lookup)</a:t>
            </a:r>
          </a:p>
        </p:txBody>
      </p:sp>
      <p:sp>
        <p:nvSpPr>
          <p:cNvPr id="269" name="PMT function in Excel stands for &quot;payment&quot;."/>
          <p:cNvSpPr txBox="1"/>
          <p:nvPr/>
        </p:nvSpPr>
        <p:spPr>
          <a:xfrm>
            <a:off x="475855" y="2254736"/>
            <a:ext cx="1085291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PMT function in Excel stands for "payment".</a:t>
            </a:r>
          </a:p>
        </p:txBody>
      </p:sp>
      <p:sp>
        <p:nvSpPr>
          <p:cNvPr id="270" name="Connection Line"/>
          <p:cNvSpPr/>
          <p:nvPr/>
        </p:nvSpPr>
        <p:spPr>
          <a:xfrm>
            <a:off x="13658093" y="3764815"/>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271" name="PMT(rate, nper, pv, [fv], [type])"/>
          <p:cNvSpPr txBox="1"/>
          <p:nvPr/>
        </p:nvSpPr>
        <p:spPr>
          <a:xfrm>
            <a:off x="665764" y="3095924"/>
            <a:ext cx="6091925"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b="1" sz="3300">
                <a:solidFill>
                  <a:srgbClr val="454545"/>
                </a:solidFill>
                <a:latin typeface="+mn-lt"/>
                <a:ea typeface="+mn-ea"/>
                <a:cs typeface="+mn-cs"/>
                <a:sym typeface="Helvetica Neue"/>
              </a:defRPr>
            </a:lvl1pPr>
          </a:lstStyle>
          <a:p>
            <a:pPr/>
            <a:r>
              <a:t>PMT(rate, nper, pv, [fv], [type])</a:t>
            </a:r>
          </a:p>
        </p:txBody>
      </p:sp>
      <p:sp>
        <p:nvSpPr>
          <p:cNvPr id="272" name="Rate (required) - the constant interest rate for the loan"/>
          <p:cNvSpPr txBox="1"/>
          <p:nvPr/>
        </p:nvSpPr>
        <p:spPr>
          <a:xfrm>
            <a:off x="1456990" y="3764934"/>
            <a:ext cx="930249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Rate</a:t>
            </a:r>
            <a:r>
              <a:rPr b="0"/>
              <a:t> (required) - the constant interest rate for the loan</a:t>
            </a:r>
          </a:p>
        </p:txBody>
      </p:sp>
      <p:sp>
        <p:nvSpPr>
          <p:cNvPr id="273" name="Nper (required) - the total number of payments for the loan or investment."/>
          <p:cNvSpPr txBox="1"/>
          <p:nvPr/>
        </p:nvSpPr>
        <p:spPr>
          <a:xfrm>
            <a:off x="1427910" y="4409876"/>
            <a:ext cx="1263472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Nper</a:t>
            </a:r>
            <a:r>
              <a:rPr b="0"/>
              <a:t> (required) - the total number of payments for the loan or investment.</a:t>
            </a:r>
          </a:p>
        </p:txBody>
      </p:sp>
      <p:sp>
        <p:nvSpPr>
          <p:cNvPr id="274" name="Pv (required) - the present value"/>
          <p:cNvSpPr txBox="1"/>
          <p:nvPr/>
        </p:nvSpPr>
        <p:spPr>
          <a:xfrm>
            <a:off x="1484438" y="5097083"/>
            <a:ext cx="554926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Pv</a:t>
            </a:r>
            <a:r>
              <a:rPr b="0"/>
              <a:t> (required) - the present value</a:t>
            </a:r>
          </a:p>
        </p:txBody>
      </p:sp>
      <p:sp>
        <p:nvSpPr>
          <p:cNvPr id="275" name="Fv (optional) - the future value"/>
          <p:cNvSpPr txBox="1"/>
          <p:nvPr/>
        </p:nvSpPr>
        <p:spPr>
          <a:xfrm>
            <a:off x="1572735" y="5732574"/>
            <a:ext cx="519607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Fv</a:t>
            </a:r>
            <a:r>
              <a:rPr b="0"/>
              <a:t> (optional) - the future value</a:t>
            </a:r>
          </a:p>
        </p:txBody>
      </p:sp>
      <p:sp>
        <p:nvSpPr>
          <p:cNvPr id="276" name="Type (optional) - indicates when the payments are due:…"/>
          <p:cNvSpPr txBox="1"/>
          <p:nvPr/>
        </p:nvSpPr>
        <p:spPr>
          <a:xfrm>
            <a:off x="1610497" y="6217498"/>
            <a:ext cx="10544557" cy="1754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Type</a:t>
            </a:r>
            <a:r>
              <a:rPr b="0"/>
              <a:t> (optional) - indicates when the payments are due:</a:t>
            </a:r>
          </a:p>
          <a:p>
            <a:pPr marL="457200" indent="-317500" defTabSz="457200">
              <a:spcBef>
                <a:spcPts val="1000"/>
              </a:spcBef>
              <a:buSzPct val="100000"/>
              <a:buFont typeface="Helvetica Neue"/>
              <a:buChar char="•"/>
              <a:defRPr sz="3000">
                <a:solidFill>
                  <a:srgbClr val="535860"/>
                </a:solidFill>
                <a:latin typeface="+mn-lt"/>
                <a:ea typeface="+mn-ea"/>
                <a:cs typeface="+mn-cs"/>
                <a:sym typeface="Helvetica Neue"/>
              </a:defRPr>
            </a:pPr>
            <a:r>
              <a:t>	</a:t>
            </a:r>
            <a:r>
              <a:rPr b="1"/>
              <a:t>0</a:t>
            </a:r>
            <a:r>
              <a:t> or omitted - payments are due at the end of each period.</a:t>
            </a:r>
          </a:p>
          <a:p>
            <a:pPr marL="457200" indent="-317500" defTabSz="457200">
              <a:spcBef>
                <a:spcPts val="1000"/>
              </a:spcBef>
              <a:buSzPct val="100000"/>
              <a:buFont typeface="Helvetica Neue"/>
              <a:buChar char="•"/>
              <a:defRPr sz="3000">
                <a:solidFill>
                  <a:srgbClr val="535860"/>
                </a:solidFill>
                <a:latin typeface="+mn-lt"/>
                <a:ea typeface="+mn-ea"/>
                <a:cs typeface="+mn-cs"/>
                <a:sym typeface="Helvetica Neue"/>
              </a:defRPr>
            </a:pPr>
            <a:r>
              <a:t>	</a:t>
            </a:r>
            <a:r>
              <a:rPr b="1"/>
              <a:t>1</a:t>
            </a:r>
            <a:r>
              <a:t> - payments are due at the beginning of each period.</a:t>
            </a:r>
          </a:p>
        </p:txBody>
      </p:sp>
      <p:pic>
        <p:nvPicPr>
          <p:cNvPr id="277" name="pasted-movie.png" descr="pasted-movie.png"/>
          <p:cNvPicPr>
            <a:picLocks noChangeAspect="1"/>
          </p:cNvPicPr>
          <p:nvPr/>
        </p:nvPicPr>
        <p:blipFill>
          <a:blip r:embed="rId2">
            <a:extLst/>
          </a:blip>
          <a:stretch>
            <a:fillRect/>
          </a:stretch>
        </p:blipFill>
        <p:spPr>
          <a:xfrm>
            <a:off x="4785974" y="7730259"/>
            <a:ext cx="16284858" cy="562278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Introduction to function categories…"/>
          <p:cNvSpPr txBox="1"/>
          <p:nvPr/>
        </p:nvSpPr>
        <p:spPr>
          <a:xfrm>
            <a:off x="835404" y="184356"/>
            <a:ext cx="10476231"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Introduction to function categories </a:t>
            </a:r>
            <a:endParaRPr spc="-50"/>
          </a:p>
          <a:p>
            <a:pPr defTabSz="2438400">
              <a:lnSpc>
                <a:spcPct val="90000"/>
              </a:lnSpc>
              <a:spcBef>
                <a:spcPts val="0"/>
              </a:spcBef>
              <a:defRPr spc="-100" sz="5000">
                <a:solidFill>
                  <a:srgbClr val="8B5C5C"/>
                </a:solidFill>
                <a:latin typeface="Produkt Medium"/>
                <a:ea typeface="Produkt Medium"/>
                <a:cs typeface="Produkt Medium"/>
                <a:sym typeface="Produkt Medium"/>
              </a:defRPr>
            </a:pPr>
            <a:r>
              <a:t>(Financial, Statistical, Lookup)</a:t>
            </a:r>
          </a:p>
        </p:txBody>
      </p:sp>
      <p:sp>
        <p:nvSpPr>
          <p:cNvPr id="280" name="Connection Line"/>
          <p:cNvSpPr/>
          <p:nvPr/>
        </p:nvSpPr>
        <p:spPr>
          <a:xfrm>
            <a:off x="20198407" y="1205560"/>
            <a:ext cx="1103539" cy="3015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281" name="pasted-movie.png" descr="pasted-movie.png"/>
          <p:cNvPicPr>
            <a:picLocks noChangeAspect="1"/>
          </p:cNvPicPr>
          <p:nvPr/>
        </p:nvPicPr>
        <p:blipFill>
          <a:blip r:embed="rId2">
            <a:extLst/>
          </a:blip>
          <a:stretch>
            <a:fillRect/>
          </a:stretch>
        </p:blipFill>
        <p:spPr>
          <a:xfrm>
            <a:off x="2641898" y="3994479"/>
            <a:ext cx="18341906" cy="377319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Introduction to function categories…"/>
          <p:cNvSpPr txBox="1"/>
          <p:nvPr/>
        </p:nvSpPr>
        <p:spPr>
          <a:xfrm>
            <a:off x="835404" y="184356"/>
            <a:ext cx="10476231"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Introduction to function categories </a:t>
            </a:r>
            <a:endParaRPr spc="-50"/>
          </a:p>
          <a:p>
            <a:pPr defTabSz="2438400">
              <a:lnSpc>
                <a:spcPct val="90000"/>
              </a:lnSpc>
              <a:spcBef>
                <a:spcPts val="0"/>
              </a:spcBef>
              <a:defRPr spc="-100" sz="5000">
                <a:solidFill>
                  <a:srgbClr val="8B5C5C"/>
                </a:solidFill>
                <a:latin typeface="Produkt Medium"/>
                <a:ea typeface="Produkt Medium"/>
                <a:cs typeface="Produkt Medium"/>
                <a:sym typeface="Produkt Medium"/>
              </a:defRPr>
            </a:pPr>
            <a:r>
              <a:t>(Financial, Statistical, Lookup)</a:t>
            </a:r>
          </a:p>
        </p:txBody>
      </p:sp>
      <p:sp>
        <p:nvSpPr>
          <p:cNvPr id="284" name="PPMT function in Excel calculates the principal portion of a loan payment for a given period based on a constant interest rate and payment schedule."/>
          <p:cNvSpPr txBox="1"/>
          <p:nvPr/>
        </p:nvSpPr>
        <p:spPr>
          <a:xfrm>
            <a:off x="499552" y="2311185"/>
            <a:ext cx="24434801"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PPMT function in Excel calculates the principal portion of a loan payment for a given period based on a constant interest rate and payment schedule.</a:t>
            </a:r>
          </a:p>
        </p:txBody>
      </p:sp>
      <p:sp>
        <p:nvSpPr>
          <p:cNvPr id="285" name="Connection Line"/>
          <p:cNvSpPr/>
          <p:nvPr/>
        </p:nvSpPr>
        <p:spPr>
          <a:xfrm>
            <a:off x="13658093" y="3764815"/>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286" name="PPMT(rate, per, nper, pv, [fv], [type])"/>
          <p:cNvSpPr txBox="1"/>
          <p:nvPr/>
        </p:nvSpPr>
        <p:spPr>
          <a:xfrm>
            <a:off x="814188" y="4408068"/>
            <a:ext cx="7225589"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b="1" sz="3300">
                <a:solidFill>
                  <a:srgbClr val="454545"/>
                </a:solidFill>
                <a:latin typeface="+mn-lt"/>
                <a:ea typeface="+mn-ea"/>
                <a:cs typeface="+mn-cs"/>
                <a:sym typeface="Helvetica Neue"/>
              </a:defRPr>
            </a:lvl1pPr>
          </a:lstStyle>
          <a:p>
            <a:pPr/>
            <a:r>
              <a:t>PPMT(rate, per, nper, pv, [fv], [type])</a:t>
            </a:r>
          </a:p>
        </p:txBody>
      </p:sp>
      <p:sp>
        <p:nvSpPr>
          <p:cNvPr id="287" name="Rate (required) - the constant interest rate for the loan"/>
          <p:cNvSpPr txBox="1"/>
          <p:nvPr/>
        </p:nvSpPr>
        <p:spPr>
          <a:xfrm>
            <a:off x="2103045" y="5132270"/>
            <a:ext cx="930249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Rate</a:t>
            </a:r>
            <a:r>
              <a:rPr b="0"/>
              <a:t> (required) - the constant interest rate for the loan</a:t>
            </a:r>
          </a:p>
        </p:txBody>
      </p:sp>
      <p:sp>
        <p:nvSpPr>
          <p:cNvPr id="288" name="Per (required) - the target payment period."/>
          <p:cNvSpPr txBox="1"/>
          <p:nvPr/>
        </p:nvSpPr>
        <p:spPr>
          <a:xfrm>
            <a:off x="2123934" y="5819478"/>
            <a:ext cx="730948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Per</a:t>
            </a:r>
            <a:r>
              <a:rPr b="0"/>
              <a:t> (required) - the target payment period.</a:t>
            </a:r>
          </a:p>
        </p:txBody>
      </p:sp>
      <p:sp>
        <p:nvSpPr>
          <p:cNvPr id="289" name="Nper (required) - the total number of payments for the loan or investment."/>
          <p:cNvSpPr txBox="1"/>
          <p:nvPr/>
        </p:nvSpPr>
        <p:spPr>
          <a:xfrm>
            <a:off x="2168752" y="6506685"/>
            <a:ext cx="1263472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Nper</a:t>
            </a:r>
            <a:r>
              <a:rPr b="0"/>
              <a:t> (required) - the total number of payments for the loan or investment.</a:t>
            </a:r>
          </a:p>
        </p:txBody>
      </p:sp>
      <p:sp>
        <p:nvSpPr>
          <p:cNvPr id="290" name="Pv (required) - the present value"/>
          <p:cNvSpPr txBox="1"/>
          <p:nvPr/>
        </p:nvSpPr>
        <p:spPr>
          <a:xfrm>
            <a:off x="2225281" y="7193891"/>
            <a:ext cx="554926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Pv</a:t>
            </a:r>
            <a:r>
              <a:rPr b="0"/>
              <a:t> (required) - the present value</a:t>
            </a:r>
          </a:p>
        </p:txBody>
      </p:sp>
      <p:sp>
        <p:nvSpPr>
          <p:cNvPr id="291" name="Fv (optional) - the future value"/>
          <p:cNvSpPr txBox="1"/>
          <p:nvPr/>
        </p:nvSpPr>
        <p:spPr>
          <a:xfrm>
            <a:off x="2313577" y="7829383"/>
            <a:ext cx="519607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Fv</a:t>
            </a:r>
            <a:r>
              <a:rPr b="0"/>
              <a:t> (optional) - the future value</a:t>
            </a:r>
          </a:p>
        </p:txBody>
      </p:sp>
      <p:sp>
        <p:nvSpPr>
          <p:cNvPr id="292" name="Type (optional) - indicates when the payments are due:…"/>
          <p:cNvSpPr txBox="1"/>
          <p:nvPr/>
        </p:nvSpPr>
        <p:spPr>
          <a:xfrm>
            <a:off x="2351340" y="8314307"/>
            <a:ext cx="10544557" cy="1754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000"/>
              </a:spcBef>
              <a:defRPr b="1" sz="3000">
                <a:solidFill>
                  <a:srgbClr val="535860"/>
                </a:solidFill>
                <a:latin typeface="+mn-lt"/>
                <a:ea typeface="+mn-ea"/>
                <a:cs typeface="+mn-cs"/>
                <a:sym typeface="Helvetica Neue"/>
              </a:defRPr>
            </a:pPr>
            <a:r>
              <a:t>Type</a:t>
            </a:r>
            <a:r>
              <a:rPr b="0"/>
              <a:t> (optional) - indicates when the payments are due:</a:t>
            </a:r>
          </a:p>
          <a:p>
            <a:pPr marL="457200" indent="-317500" defTabSz="457200">
              <a:spcBef>
                <a:spcPts val="1000"/>
              </a:spcBef>
              <a:buSzPct val="100000"/>
              <a:buFont typeface="Helvetica Neue"/>
              <a:buChar char="•"/>
              <a:defRPr sz="3000">
                <a:solidFill>
                  <a:srgbClr val="535860"/>
                </a:solidFill>
                <a:latin typeface="+mn-lt"/>
                <a:ea typeface="+mn-ea"/>
                <a:cs typeface="+mn-cs"/>
                <a:sym typeface="Helvetica Neue"/>
              </a:defRPr>
            </a:pPr>
            <a:r>
              <a:t>	</a:t>
            </a:r>
            <a:r>
              <a:rPr b="1"/>
              <a:t>0</a:t>
            </a:r>
            <a:r>
              <a:t> or omitted - payments are due at the end of each period.</a:t>
            </a:r>
          </a:p>
          <a:p>
            <a:pPr marL="457200" indent="-317500" defTabSz="457200">
              <a:spcBef>
                <a:spcPts val="1000"/>
              </a:spcBef>
              <a:buSzPct val="100000"/>
              <a:buFont typeface="Helvetica Neue"/>
              <a:buChar char="•"/>
              <a:defRPr sz="3000">
                <a:solidFill>
                  <a:srgbClr val="535860"/>
                </a:solidFill>
                <a:latin typeface="+mn-lt"/>
                <a:ea typeface="+mn-ea"/>
                <a:cs typeface="+mn-cs"/>
                <a:sym typeface="Helvetica Neue"/>
              </a:defRPr>
            </a:pPr>
            <a:r>
              <a:t>	</a:t>
            </a:r>
            <a:r>
              <a:rPr b="1"/>
              <a:t>1</a:t>
            </a:r>
            <a:r>
              <a:t> - payments are due at the beginning of each period.</a:t>
            </a:r>
          </a:p>
        </p:txBody>
      </p:sp>
      <p:pic>
        <p:nvPicPr>
          <p:cNvPr id="293" name="pasted-movie.png" descr="pasted-movie.png"/>
          <p:cNvPicPr>
            <a:picLocks noChangeAspect="1"/>
          </p:cNvPicPr>
          <p:nvPr/>
        </p:nvPicPr>
        <p:blipFill>
          <a:blip r:embed="rId2">
            <a:extLst/>
          </a:blip>
          <a:stretch>
            <a:fillRect/>
          </a:stretch>
        </p:blipFill>
        <p:spPr>
          <a:xfrm>
            <a:off x="15971127" y="3721248"/>
            <a:ext cx="7225590" cy="888991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pasted-movie.png" descr="pasted-movie.png"/>
          <p:cNvPicPr>
            <a:picLocks noChangeAspect="1"/>
          </p:cNvPicPr>
          <p:nvPr/>
        </p:nvPicPr>
        <p:blipFill>
          <a:blip r:embed="rId2">
            <a:extLst/>
          </a:blip>
          <a:stretch>
            <a:fillRect/>
          </a:stretch>
        </p:blipFill>
        <p:spPr>
          <a:xfrm>
            <a:off x="4880590" y="3876973"/>
            <a:ext cx="15168662" cy="7816167"/>
          </a:xfrm>
          <a:prstGeom prst="rect">
            <a:avLst/>
          </a:prstGeom>
          <a:ln w="12700">
            <a:miter lim="400000"/>
          </a:ln>
        </p:spPr>
      </p:pic>
      <p:sp>
        <p:nvSpPr>
          <p:cNvPr id="296" name="Introduction to function categories…"/>
          <p:cNvSpPr txBox="1"/>
          <p:nvPr/>
        </p:nvSpPr>
        <p:spPr>
          <a:xfrm>
            <a:off x="835404" y="184356"/>
            <a:ext cx="10476231"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Introduction to function categories </a:t>
            </a:r>
            <a:endParaRPr spc="-50"/>
          </a:p>
          <a:p>
            <a:pPr defTabSz="2438400">
              <a:lnSpc>
                <a:spcPct val="90000"/>
              </a:lnSpc>
              <a:spcBef>
                <a:spcPts val="0"/>
              </a:spcBef>
              <a:defRPr spc="-100" sz="5000">
                <a:solidFill>
                  <a:srgbClr val="8B5C5C"/>
                </a:solidFill>
                <a:latin typeface="Produkt Medium"/>
                <a:ea typeface="Produkt Medium"/>
                <a:cs typeface="Produkt Medium"/>
                <a:sym typeface="Produkt Medium"/>
              </a:defRPr>
            </a:pPr>
            <a:r>
              <a:t>(Financial, Statistical, Lookup)</a:t>
            </a:r>
          </a:p>
        </p:txBody>
      </p:sp>
      <p:sp>
        <p:nvSpPr>
          <p:cNvPr id="297" name="Connection Line"/>
          <p:cNvSpPr/>
          <p:nvPr/>
        </p:nvSpPr>
        <p:spPr>
          <a:xfrm>
            <a:off x="21455535" y="3622633"/>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298" name="PPMT(rate, per, nper, pv, [fv], [type])"/>
          <p:cNvSpPr txBox="1"/>
          <p:nvPr/>
        </p:nvSpPr>
        <p:spPr>
          <a:xfrm>
            <a:off x="648311" y="2282345"/>
            <a:ext cx="7225589"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b="1" sz="3300">
                <a:solidFill>
                  <a:srgbClr val="454545"/>
                </a:solidFill>
                <a:latin typeface="+mn-lt"/>
                <a:ea typeface="+mn-ea"/>
                <a:cs typeface="+mn-cs"/>
                <a:sym typeface="Helvetica Neue"/>
              </a:defRPr>
            </a:lvl1pPr>
          </a:lstStyle>
          <a:p>
            <a:pPr/>
            <a:r>
              <a:t>PPMT(rate, per, nper, pv, [fv], [type])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tatistical functions…"/>
          <p:cNvSpPr txBox="1"/>
          <p:nvPr/>
        </p:nvSpPr>
        <p:spPr>
          <a:xfrm>
            <a:off x="835404" y="272621"/>
            <a:ext cx="7455424" cy="1511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Statistical functions </a:t>
            </a:r>
            <a:endParaRPr spc="-49"/>
          </a:p>
          <a:p>
            <a:pPr defTabSz="2414016">
              <a:lnSpc>
                <a:spcPct val="90000"/>
              </a:lnSpc>
              <a:spcBef>
                <a:spcPts val="0"/>
              </a:spcBef>
              <a:defRPr spc="-98" sz="3959">
                <a:solidFill>
                  <a:srgbClr val="8B5C5C"/>
                </a:solidFill>
                <a:latin typeface="Produkt Medium"/>
                <a:ea typeface="Produkt Medium"/>
                <a:cs typeface="Produkt Medium"/>
                <a:sym typeface="Produkt Medium"/>
              </a:defRPr>
            </a:pPr>
            <a:r>
              <a:t>(AVERAGEIF, SUMIF, COUNTIF)</a:t>
            </a:r>
          </a:p>
        </p:txBody>
      </p:sp>
      <p:sp>
        <p:nvSpPr>
          <p:cNvPr id="301" name="Conditional Averages with AVERAGEIF: Calculate the average of a range of cells that meet a specific condition (e.g., average sales for a specific product).…"/>
          <p:cNvSpPr txBox="1"/>
          <p:nvPr/>
        </p:nvSpPr>
        <p:spPr>
          <a:xfrm>
            <a:off x="618036" y="2673918"/>
            <a:ext cx="24587201" cy="42875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Conditional Averages with AVERAGEIF: Calculate the average of a range of cells that meet a specific condition (e.g., average sales for a specific product).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Conditional Sums with SUMIF: Add up values in a range that meet a certain criterion (e.g., total sales for a particular region).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Conditional Counts with COUNTIF: Count the number of cells that satisfy a given condition (e.g., the number of employees in a specific department).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Lookup functions…"/>
          <p:cNvSpPr txBox="1"/>
          <p:nvPr/>
        </p:nvSpPr>
        <p:spPr>
          <a:xfrm>
            <a:off x="835403" y="272621"/>
            <a:ext cx="5502083" cy="1511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Lookup functions</a:t>
            </a:r>
            <a:r>
              <a:rPr sz="3959">
                <a:solidFill>
                  <a:srgbClr val="8B5C5C"/>
                </a:solidFill>
              </a:rPr>
              <a:t> </a:t>
            </a:r>
            <a:endParaRPr spc="-48">
              <a:solidFill>
                <a:srgbClr val="8B5C5C"/>
              </a:solidFill>
            </a:endParaRPr>
          </a:p>
          <a:p>
            <a:pPr defTabSz="2414016">
              <a:lnSpc>
                <a:spcPct val="90000"/>
              </a:lnSpc>
              <a:spcBef>
                <a:spcPts val="0"/>
              </a:spcBef>
              <a:defRPr spc="-98" sz="3959">
                <a:solidFill>
                  <a:srgbClr val="8B5C5C"/>
                </a:solidFill>
                <a:latin typeface="Produkt Medium"/>
                <a:ea typeface="Produkt Medium"/>
                <a:cs typeface="Produkt Medium"/>
                <a:sym typeface="Produkt Medium"/>
              </a:defRPr>
            </a:pPr>
            <a:r>
              <a:t>(VLOOKUP, HLOOKUP)</a:t>
            </a:r>
          </a:p>
        </p:txBody>
      </p:sp>
      <p:sp>
        <p:nvSpPr>
          <p:cNvPr id="304" name="Vertical Lookups with VLOOKUP: Search for a specific value in a column and return a corresponding value from another column in the same row (e.g., find an employee's salary based on their ID).…"/>
          <p:cNvSpPr txBox="1"/>
          <p:nvPr/>
        </p:nvSpPr>
        <p:spPr>
          <a:xfrm>
            <a:off x="234724" y="2669123"/>
            <a:ext cx="23193256" cy="49606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indent="457200" defTabSz="457200">
              <a:spcBef>
                <a:spcPts val="0"/>
              </a:spcBef>
              <a:defRPr b="1" i="1">
                <a:solidFill>
                  <a:srgbClr val="535860"/>
                </a:solidFill>
                <a:latin typeface="Graphik"/>
                <a:ea typeface="Graphik"/>
                <a:cs typeface="Graphik"/>
                <a:sym typeface="Graphik"/>
              </a:defRPr>
            </a:pPr>
            <a:r>
              <a:t>Vertical Lookups with VLOOKUP</a:t>
            </a:r>
            <a:r>
              <a:rPr b="0"/>
              <a:t>: Search for a specific value in a column and return a corresponding value from another column in the same row (e.g., find an employee's salary based on their ID).</a:t>
            </a:r>
          </a:p>
          <a:p>
            <a:pPr indent="457200" defTabSz="457200">
              <a:spcBef>
                <a:spcPts val="0"/>
              </a:spcBef>
              <a:defRPr b="1" i="1">
                <a:solidFill>
                  <a:srgbClr val="535860"/>
                </a:solidFill>
                <a:latin typeface="Graphik"/>
                <a:ea typeface="Graphik"/>
                <a:cs typeface="Graphik"/>
                <a:sym typeface="Graphik"/>
              </a:defRPr>
            </a:pPr>
            <a:r>
              <a:t>Horizontal Lookups with HLOOKUP</a:t>
            </a:r>
            <a:r>
              <a:rPr b="0"/>
              <a:t>: Search for a value in a row and return a related value from another row in the same column (e.g., find a product's price based on its name in a table).</a:t>
            </a:r>
          </a:p>
          <a:p>
            <a:pPr indent="457200" defTabSz="457200">
              <a:spcBef>
                <a:spcPts val="0"/>
              </a:spcBef>
              <a:defRPr b="1" i="1">
                <a:solidFill>
                  <a:srgbClr val="535860"/>
                </a:solidFill>
                <a:latin typeface="Graphik"/>
                <a:ea typeface="Graphik"/>
                <a:cs typeface="Graphik"/>
                <a:sym typeface="Graphik"/>
              </a:defRPr>
            </a:pPr>
            <a:r>
              <a:t>Efficient Data Retrieval:</a:t>
            </a:r>
            <a:r>
              <a:rPr b="0"/>
              <a:t> Use lookup functions to automate data retrieval and avoid manual searching in large datasets.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pasted-movie.png" descr="pasted-movie.png"/>
          <p:cNvPicPr>
            <a:picLocks noChangeAspect="1"/>
          </p:cNvPicPr>
          <p:nvPr/>
        </p:nvPicPr>
        <p:blipFill>
          <a:blip r:embed="rId2">
            <a:extLst/>
          </a:blip>
          <a:stretch>
            <a:fillRect/>
          </a:stretch>
        </p:blipFill>
        <p:spPr>
          <a:xfrm>
            <a:off x="2936725" y="5369636"/>
            <a:ext cx="14601975" cy="6329836"/>
          </a:xfrm>
          <a:prstGeom prst="rect">
            <a:avLst/>
          </a:prstGeom>
          <a:ln w="12700">
            <a:miter lim="400000"/>
          </a:ln>
        </p:spPr>
      </p:pic>
      <p:sp>
        <p:nvSpPr>
          <p:cNvPr id="307" name="Name of the selected Data turned into a Table"/>
          <p:cNvSpPr txBox="1"/>
          <p:nvPr/>
        </p:nvSpPr>
        <p:spPr>
          <a:xfrm>
            <a:off x="1333936" y="3100339"/>
            <a:ext cx="13613771"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indent="457200" defTabSz="457200">
              <a:spcBef>
                <a:spcPts val="0"/>
              </a:spcBef>
              <a:defRPr i="1">
                <a:solidFill>
                  <a:srgbClr val="535860"/>
                </a:solidFill>
                <a:latin typeface="Graphik"/>
                <a:ea typeface="Graphik"/>
                <a:cs typeface="Graphik"/>
                <a:sym typeface="Graphik"/>
              </a:defRPr>
            </a:pPr>
            <a:r>
              <a:t>Name of the selected Data turned into a</a:t>
            </a:r>
            <a:r>
              <a:rPr i="0"/>
              <a:t> </a:t>
            </a:r>
            <a:r>
              <a:rPr b="1" i="0">
                <a:solidFill>
                  <a:srgbClr val="E38300"/>
                </a:solidFill>
              </a:rPr>
              <a:t>Table</a:t>
            </a:r>
          </a:p>
        </p:txBody>
      </p:sp>
      <p:sp>
        <p:nvSpPr>
          <p:cNvPr id="308"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(DSUM)</a:t>
            </a:r>
          </a:p>
        </p:txBody>
      </p:sp>
      <p:sp>
        <p:nvSpPr>
          <p:cNvPr id="309" name="Connection Line"/>
          <p:cNvSpPr/>
          <p:nvPr/>
        </p:nvSpPr>
        <p:spPr>
          <a:xfrm>
            <a:off x="16586981" y="3062544"/>
            <a:ext cx="2746217" cy="3771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372" y="19316"/>
                  <a:pt x="19572" y="12116"/>
                  <a:pt x="2160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10" name="Connection Line"/>
          <p:cNvSpPr/>
          <p:nvPr/>
        </p:nvSpPr>
        <p:spPr>
          <a:xfrm>
            <a:off x="2674615" y="4471461"/>
            <a:ext cx="2229150" cy="1953128"/>
          </a:xfrm>
          <a:custGeom>
            <a:avLst/>
            <a:gdLst/>
            <a:ahLst/>
            <a:cxnLst>
              <a:cxn ang="0">
                <a:pos x="wd2" y="hd2"/>
              </a:cxn>
              <a:cxn ang="5400000">
                <a:pos x="wd2" y="hd2"/>
              </a:cxn>
              <a:cxn ang="10800000">
                <a:pos x="wd2" y="hd2"/>
              </a:cxn>
              <a:cxn ang="16200000">
                <a:pos x="wd2" y="hd2"/>
              </a:cxn>
            </a:cxnLst>
            <a:rect l="0" t="0" r="r" b="b"/>
            <a:pathLst>
              <a:path w="20411" h="21600" fill="norm" stroke="1" extrusionOk="0">
                <a:moveTo>
                  <a:pt x="20411" y="21600"/>
                </a:moveTo>
                <a:cubicBezTo>
                  <a:pt x="5558" y="14867"/>
                  <a:pt x="-1189" y="7667"/>
                  <a:pt x="17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11" name="Single Criteria"/>
          <p:cNvSpPr txBox="1"/>
          <p:nvPr/>
        </p:nvSpPr>
        <p:spPr>
          <a:xfrm>
            <a:off x="17856618" y="1674134"/>
            <a:ext cx="3915765" cy="1595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Single Criteria</a:t>
            </a:r>
          </a:p>
        </p:txBody>
      </p:sp>
      <p:sp>
        <p:nvSpPr>
          <p:cNvPr id="312" name="Connection Line"/>
          <p:cNvSpPr/>
          <p:nvPr/>
        </p:nvSpPr>
        <p:spPr>
          <a:xfrm>
            <a:off x="17440067" y="9596657"/>
            <a:ext cx="1828010" cy="1648944"/>
          </a:xfrm>
          <a:custGeom>
            <a:avLst/>
            <a:gdLst/>
            <a:ahLst/>
            <a:cxnLst>
              <a:cxn ang="0">
                <a:pos x="wd2" y="hd2"/>
              </a:cxn>
              <a:cxn ang="5400000">
                <a:pos x="wd2" y="hd2"/>
              </a:cxn>
              <a:cxn ang="10800000">
                <a:pos x="wd2" y="hd2"/>
              </a:cxn>
              <a:cxn ang="16200000">
                <a:pos x="wd2" y="hd2"/>
              </a:cxn>
            </a:cxnLst>
            <a:rect l="0" t="0" r="r" b="b"/>
            <a:pathLst>
              <a:path w="19921" h="20574" fill="norm" stroke="1" extrusionOk="0">
                <a:moveTo>
                  <a:pt x="0" y="125"/>
                </a:moveTo>
                <a:cubicBezTo>
                  <a:pt x="15082" y="-1026"/>
                  <a:pt x="21600" y="5790"/>
                  <a:pt x="19554" y="20574"/>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13" name="All Level 1 invoices Amount"/>
          <p:cNvSpPr txBox="1"/>
          <p:nvPr/>
        </p:nvSpPr>
        <p:spPr>
          <a:xfrm>
            <a:off x="14989306" y="11245599"/>
            <a:ext cx="8283380"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All Level 1 invoices Amount</a:t>
            </a:r>
          </a:p>
        </p:txBody>
      </p:sp>
      <p:sp>
        <p:nvSpPr>
          <p:cNvPr id="314" name="Connection Line"/>
          <p:cNvSpPr/>
          <p:nvPr/>
        </p:nvSpPr>
        <p:spPr>
          <a:xfrm>
            <a:off x="8371840" y="4323079"/>
            <a:ext cx="4639310" cy="1931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161"/>
                </a:moveTo>
                <a:lnTo>
                  <a:pt x="0" y="21600"/>
                </a:lnTo>
                <a:lnTo>
                  <a:pt x="21600" y="21600"/>
                </a:lnTo>
                <a:lnTo>
                  <a:pt x="21600" y="0"/>
                </a:ln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pasted-movie.png" descr="pasted-movie.png"/>
          <p:cNvPicPr>
            <a:picLocks noChangeAspect="1"/>
          </p:cNvPicPr>
          <p:nvPr/>
        </p:nvPicPr>
        <p:blipFill>
          <a:blip r:embed="rId2">
            <a:extLst/>
          </a:blip>
          <a:stretch>
            <a:fillRect/>
          </a:stretch>
        </p:blipFill>
        <p:spPr>
          <a:xfrm>
            <a:off x="902507" y="5874230"/>
            <a:ext cx="17415032" cy="5320757"/>
          </a:xfrm>
          <a:prstGeom prst="rect">
            <a:avLst/>
          </a:prstGeom>
          <a:ln w="12700">
            <a:miter lim="400000"/>
          </a:ln>
        </p:spPr>
      </p:pic>
      <p:sp>
        <p:nvSpPr>
          <p:cNvPr id="317" name="Criteria Absolute reference"/>
          <p:cNvSpPr txBox="1"/>
          <p:nvPr/>
        </p:nvSpPr>
        <p:spPr>
          <a:xfrm>
            <a:off x="2803137" y="3158835"/>
            <a:ext cx="13613771"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a:solidFill>
                  <a:srgbClr val="535860"/>
                </a:solidFill>
                <a:latin typeface="Graphik"/>
                <a:ea typeface="Graphik"/>
                <a:cs typeface="Graphik"/>
                <a:sym typeface="Graphik"/>
              </a:defRPr>
            </a:lvl1pPr>
          </a:lstStyle>
          <a:p>
            <a:pPr/>
            <a:r>
              <a:t>Criteria Absolute reference </a:t>
            </a:r>
          </a:p>
        </p:txBody>
      </p:sp>
      <p:sp>
        <p:nvSpPr>
          <p:cNvPr id="318" name="Databse functions…"/>
          <p:cNvSpPr txBox="1"/>
          <p:nvPr/>
        </p:nvSpPr>
        <p:spPr>
          <a:xfrm>
            <a:off x="835403" y="304116"/>
            <a:ext cx="944839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(DSUM, DAVERAGE, DMAX, DMIN, DCOUNT)</a:t>
            </a:r>
          </a:p>
        </p:txBody>
      </p:sp>
      <p:sp>
        <p:nvSpPr>
          <p:cNvPr id="319" name="Connection Line"/>
          <p:cNvSpPr/>
          <p:nvPr/>
        </p:nvSpPr>
        <p:spPr>
          <a:xfrm>
            <a:off x="11444778" y="4081506"/>
            <a:ext cx="2746217" cy="3771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372" y="19316"/>
                  <a:pt x="19572" y="12116"/>
                  <a:pt x="2160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20" name="Connection Line"/>
          <p:cNvSpPr/>
          <p:nvPr/>
        </p:nvSpPr>
        <p:spPr>
          <a:xfrm>
            <a:off x="5339017" y="4303360"/>
            <a:ext cx="1650065" cy="1552504"/>
          </a:xfrm>
          <a:custGeom>
            <a:avLst/>
            <a:gdLst/>
            <a:ahLst/>
            <a:cxnLst>
              <a:cxn ang="0">
                <a:pos x="wd2" y="hd2"/>
              </a:cxn>
              <a:cxn ang="5400000">
                <a:pos x="wd2" y="hd2"/>
              </a:cxn>
              <a:cxn ang="10800000">
                <a:pos x="wd2" y="hd2"/>
              </a:cxn>
              <a:cxn ang="16200000">
                <a:pos x="wd2" y="hd2"/>
              </a:cxn>
            </a:cxnLst>
            <a:rect l="0" t="0" r="r" b="b"/>
            <a:pathLst>
              <a:path w="21322" h="21600" fill="norm" stroke="1" extrusionOk="0">
                <a:moveTo>
                  <a:pt x="21322" y="21600"/>
                </a:moveTo>
                <a:cubicBezTo>
                  <a:pt x="6827" y="13031"/>
                  <a:pt x="-278" y="5831"/>
                  <a:pt x="8"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21" name="Single Criteria"/>
          <p:cNvSpPr txBox="1"/>
          <p:nvPr/>
        </p:nvSpPr>
        <p:spPr>
          <a:xfrm>
            <a:off x="12667019" y="3190331"/>
            <a:ext cx="4391831"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Single Criteria</a:t>
            </a:r>
          </a:p>
        </p:txBody>
      </p:sp>
      <p:sp>
        <p:nvSpPr>
          <p:cNvPr id="322" name="Connection Line"/>
          <p:cNvSpPr/>
          <p:nvPr/>
        </p:nvSpPr>
        <p:spPr>
          <a:xfrm>
            <a:off x="17440067" y="9606715"/>
            <a:ext cx="2043540" cy="2041731"/>
          </a:xfrm>
          <a:custGeom>
            <a:avLst/>
            <a:gdLst/>
            <a:ahLst/>
            <a:cxnLst>
              <a:cxn ang="0">
                <a:pos x="wd2" y="hd2"/>
              </a:cxn>
              <a:cxn ang="5400000">
                <a:pos x="wd2" y="hd2"/>
              </a:cxn>
              <a:cxn ang="10800000">
                <a:pos x="wd2" y="hd2"/>
              </a:cxn>
              <a:cxn ang="16200000">
                <a:pos x="wd2" y="hd2"/>
              </a:cxn>
            </a:cxnLst>
            <a:rect l="0" t="0" r="r" b="b"/>
            <a:pathLst>
              <a:path w="20413" h="21600" fill="norm" stroke="1" extrusionOk="0">
                <a:moveTo>
                  <a:pt x="0" y="0"/>
                </a:moveTo>
                <a:cubicBezTo>
                  <a:pt x="14853" y="434"/>
                  <a:pt x="21600" y="7634"/>
                  <a:pt x="20242" y="2160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23" name="All Level 1 invoices Amount"/>
          <p:cNvSpPr txBox="1"/>
          <p:nvPr/>
        </p:nvSpPr>
        <p:spPr>
          <a:xfrm>
            <a:off x="15249971" y="11648444"/>
            <a:ext cx="8283380"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All Level 1 invoices Amount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pasted-movie.png" descr="pasted-movie.png"/>
          <p:cNvPicPr>
            <a:picLocks noChangeAspect="1"/>
          </p:cNvPicPr>
          <p:nvPr/>
        </p:nvPicPr>
        <p:blipFill>
          <a:blip r:embed="rId2">
            <a:extLst/>
          </a:blip>
          <a:stretch>
            <a:fillRect/>
          </a:stretch>
        </p:blipFill>
        <p:spPr>
          <a:xfrm>
            <a:off x="7790302" y="6090920"/>
            <a:ext cx="10895970" cy="4971546"/>
          </a:xfrm>
          <a:prstGeom prst="rect">
            <a:avLst/>
          </a:prstGeom>
          <a:ln w="12700">
            <a:miter lim="400000"/>
          </a:ln>
        </p:spPr>
      </p:pic>
      <p:sp>
        <p:nvSpPr>
          <p:cNvPr id="326" name="Databse functions…"/>
          <p:cNvSpPr txBox="1"/>
          <p:nvPr/>
        </p:nvSpPr>
        <p:spPr>
          <a:xfrm>
            <a:off x="835403" y="304116"/>
            <a:ext cx="944839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(DSUM, DAVERAGE, DMAX, DMIN, DCOUNT)</a:t>
            </a:r>
          </a:p>
        </p:txBody>
      </p:sp>
      <p:sp>
        <p:nvSpPr>
          <p:cNvPr id="327" name="Connection Line"/>
          <p:cNvSpPr/>
          <p:nvPr/>
        </p:nvSpPr>
        <p:spPr>
          <a:xfrm>
            <a:off x="11495517" y="4081507"/>
            <a:ext cx="2695478" cy="2009388"/>
          </a:xfrm>
          <a:custGeom>
            <a:avLst/>
            <a:gdLst/>
            <a:ahLst/>
            <a:cxnLst>
              <a:cxn ang="0">
                <a:pos x="wd2" y="hd2"/>
              </a:cxn>
              <a:cxn ang="5400000">
                <a:pos x="wd2" y="hd2"/>
              </a:cxn>
              <a:cxn ang="10800000">
                <a:pos x="wd2" y="hd2"/>
              </a:cxn>
              <a:cxn ang="16200000">
                <a:pos x="wd2" y="hd2"/>
              </a:cxn>
            </a:cxnLst>
            <a:rect l="0" t="0" r="r" b="b"/>
            <a:pathLst>
              <a:path w="19733" h="21600" fill="norm" stroke="1" extrusionOk="0">
                <a:moveTo>
                  <a:pt x="466" y="21600"/>
                </a:moveTo>
                <a:cubicBezTo>
                  <a:pt x="-1867" y="8884"/>
                  <a:pt x="4555" y="1684"/>
                  <a:pt x="19733"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28" name="Multiple Criteria"/>
          <p:cNvSpPr txBox="1"/>
          <p:nvPr/>
        </p:nvSpPr>
        <p:spPr>
          <a:xfrm>
            <a:off x="12761807" y="2569418"/>
            <a:ext cx="4391831" cy="1595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Multiple Criteria</a:t>
            </a:r>
          </a:p>
        </p:txBody>
      </p:sp>
      <p:sp>
        <p:nvSpPr>
          <p:cNvPr id="329" name="Connection Line"/>
          <p:cNvSpPr/>
          <p:nvPr/>
        </p:nvSpPr>
        <p:spPr>
          <a:xfrm>
            <a:off x="15230064" y="10939846"/>
            <a:ext cx="415754" cy="434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159" y="8204"/>
                  <a:pt x="16359" y="15404"/>
                  <a:pt x="21600" y="2160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30" name="All Level 1 invoices Amount"/>
          <p:cNvSpPr txBox="1"/>
          <p:nvPr/>
        </p:nvSpPr>
        <p:spPr>
          <a:xfrm>
            <a:off x="10605399" y="11838019"/>
            <a:ext cx="8283380"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All Level 1 invoices Amount</a:t>
            </a:r>
          </a:p>
        </p:txBody>
      </p:sp>
      <p:pic>
        <p:nvPicPr>
          <p:cNvPr id="331" name="pasted-movie.png" descr="pasted-movie.png"/>
          <p:cNvPicPr>
            <a:picLocks noChangeAspect="1"/>
          </p:cNvPicPr>
          <p:nvPr/>
        </p:nvPicPr>
        <p:blipFill>
          <a:blip r:embed="rId3">
            <a:extLst/>
          </a:blip>
          <a:stretch>
            <a:fillRect/>
          </a:stretch>
        </p:blipFill>
        <p:spPr>
          <a:xfrm>
            <a:off x="11792615" y="7885214"/>
            <a:ext cx="10061098" cy="104849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pasted-movie.png" descr="pasted-movie.png"/>
          <p:cNvPicPr>
            <a:picLocks noChangeAspect="1"/>
          </p:cNvPicPr>
          <p:nvPr/>
        </p:nvPicPr>
        <p:blipFill>
          <a:blip r:embed="rId2">
            <a:extLst/>
          </a:blip>
          <a:stretch>
            <a:fillRect/>
          </a:stretch>
        </p:blipFill>
        <p:spPr>
          <a:xfrm>
            <a:off x="1792870" y="4124307"/>
            <a:ext cx="19562341" cy="7571242"/>
          </a:xfrm>
          <a:prstGeom prst="rect">
            <a:avLst/>
          </a:prstGeom>
          <a:ln w="12700">
            <a:miter lim="400000"/>
          </a:ln>
        </p:spPr>
      </p:pic>
      <p:sp>
        <p:nvSpPr>
          <p:cNvPr id="334"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(Logic Criteria )</a:t>
            </a:r>
          </a:p>
        </p:txBody>
      </p:sp>
      <p:sp>
        <p:nvSpPr>
          <p:cNvPr id="335" name="Connection Line"/>
          <p:cNvSpPr/>
          <p:nvPr/>
        </p:nvSpPr>
        <p:spPr>
          <a:xfrm>
            <a:off x="13735919" y="2920363"/>
            <a:ext cx="952709" cy="4499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149" y="8208"/>
                  <a:pt x="10349" y="1008"/>
                  <a:pt x="2160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36" name="Multiple OR Criteria"/>
          <p:cNvSpPr txBox="1"/>
          <p:nvPr/>
        </p:nvSpPr>
        <p:spPr>
          <a:xfrm>
            <a:off x="14302099" y="1597850"/>
            <a:ext cx="4391830" cy="1595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indent="457200" defTabSz="457200">
              <a:spcBef>
                <a:spcPts val="0"/>
              </a:spcBef>
              <a:defRPr i="1">
                <a:solidFill>
                  <a:srgbClr val="535860"/>
                </a:solidFill>
                <a:latin typeface="Graphik"/>
                <a:ea typeface="Graphik"/>
                <a:cs typeface="Graphik"/>
                <a:sym typeface="Graphik"/>
              </a:defRPr>
            </a:pPr>
            <a:r>
              <a:t>Multiple </a:t>
            </a:r>
            <a:r>
              <a:rPr b="1" i="0"/>
              <a:t>OR</a:t>
            </a:r>
            <a:r>
              <a:t> Criteria</a:t>
            </a:r>
          </a:p>
        </p:txBody>
      </p:sp>
      <p:sp>
        <p:nvSpPr>
          <p:cNvPr id="337" name="Connection Line"/>
          <p:cNvSpPr/>
          <p:nvPr/>
        </p:nvSpPr>
        <p:spPr>
          <a:xfrm>
            <a:off x="13969365" y="11708534"/>
            <a:ext cx="685561" cy="698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574" y="8820"/>
                  <a:pt x="14774" y="16020"/>
                  <a:pt x="21600" y="2160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38" name="All Level 1 or Level 2  invoices Amount"/>
          <p:cNvSpPr txBox="1"/>
          <p:nvPr/>
        </p:nvSpPr>
        <p:spPr>
          <a:xfrm>
            <a:off x="10297342" y="12406741"/>
            <a:ext cx="10923535"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indent="457200" defTabSz="457200">
              <a:spcBef>
                <a:spcPts val="0"/>
              </a:spcBef>
              <a:defRPr i="1">
                <a:solidFill>
                  <a:srgbClr val="535860"/>
                </a:solidFill>
                <a:latin typeface="Graphik"/>
                <a:ea typeface="Graphik"/>
                <a:cs typeface="Graphik"/>
                <a:sym typeface="Graphik"/>
              </a:defRPr>
            </a:lvl1pPr>
          </a:lstStyle>
          <a:p>
            <a:pPr/>
            <a:r>
              <a:t>All Level 1 or Level 2  invoices Amount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Close-up of the edge of white curved stone" descr="Close-up of the edge of white curved stone"/>
          <p:cNvPicPr>
            <a:picLocks noChangeAspect="1"/>
          </p:cNvPicPr>
          <p:nvPr>
            <p:ph type="pic" idx="21"/>
          </p:nvPr>
        </p:nvPicPr>
        <p:blipFill>
          <a:blip r:embed="rId2">
            <a:extLst/>
          </a:blip>
          <a:srcRect l="0" t="7475" r="839" b="7545"/>
          <a:stretch>
            <a:fillRect/>
          </a:stretch>
        </p:blipFill>
        <p:spPr>
          <a:xfrm>
            <a:off x="12152899" y="-1"/>
            <a:ext cx="12001503" cy="137160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180" name="Slide Subtitle"/>
          <p:cNvSpPr txBox="1"/>
          <p:nvPr>
            <p:ph type="body" sz="quarter" idx="1"/>
          </p:nvPr>
        </p:nvSpPr>
        <p:spPr>
          <a:xfrm>
            <a:off x="467882" y="2138405"/>
            <a:ext cx="9779001" cy="1003302"/>
          </a:xfrm>
          <a:prstGeom prst="rect">
            <a:avLst/>
          </a:prstGeom>
        </p:spPr>
        <p:txBody>
          <a:bodyPr/>
          <a:lstStyle/>
          <a:p>
            <a:pPr/>
          </a:p>
        </p:txBody>
      </p:sp>
      <p:sp>
        <p:nvSpPr>
          <p:cNvPr id="181" name="Modules"/>
          <p:cNvSpPr txBox="1"/>
          <p:nvPr>
            <p:ph type="title"/>
          </p:nvPr>
        </p:nvSpPr>
        <p:spPr>
          <a:xfrm>
            <a:off x="467882" y="449306"/>
            <a:ext cx="9779001" cy="1689101"/>
          </a:xfrm>
          <a:prstGeom prst="rect">
            <a:avLst/>
          </a:prstGeom>
        </p:spPr>
        <p:txBody>
          <a:bodyPr/>
          <a:lstStyle>
            <a:lvl1pPr defTabSz="2316478">
              <a:defRPr sz="9500"/>
            </a:lvl1pPr>
          </a:lstStyle>
          <a:p>
            <a:pPr/>
            <a:r>
              <a:t>Modules</a:t>
            </a:r>
          </a:p>
        </p:txBody>
      </p:sp>
      <p:sp>
        <p:nvSpPr>
          <p:cNvPr id="182" name="• Work with functions.…"/>
          <p:cNvSpPr txBox="1"/>
          <p:nvPr>
            <p:ph type="body" idx="22"/>
          </p:nvPr>
        </p:nvSpPr>
        <p:spPr>
          <a:xfrm>
            <a:off x="467882" y="4157598"/>
            <a:ext cx="9779001" cy="8256012"/>
          </a:xfrm>
          <a:prstGeom prst="rect">
            <a:avLst/>
          </a:prstGeom>
          <a:extLst>
            <a:ext uri="{C572A759-6A51-4108-AA02-DFA0A04FC94B}">
              <ma14:wrappingTextBoxFlag xmlns:ma14="http://schemas.microsoft.com/office/mac/drawingml/2011/main" val="1"/>
            </a:ext>
          </a:extLst>
        </p:spPr>
        <p:txBody>
          <a:bodyPr/>
          <a:lstStyle/>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Graphik"/>
                <a:ea typeface="Graphik"/>
                <a:cs typeface="Graphik"/>
                <a:sym typeface="Graphik"/>
              </a:defRPr>
            </a:pPr>
            <a:r>
              <a:t>• Work with functions.</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Graphik"/>
                <a:ea typeface="Graphik"/>
                <a:cs typeface="Graphik"/>
                <a:sym typeface="Graphik"/>
              </a:defRPr>
            </a:pPr>
            <a:r>
              <a:t>• Work with lists.</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Graphik"/>
                <a:ea typeface="Graphik"/>
                <a:cs typeface="Graphik"/>
                <a:sym typeface="Graphik"/>
              </a:defRPr>
            </a:pPr>
            <a:r>
              <a:t>• Analyze data.</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Graphik"/>
                <a:ea typeface="Graphik"/>
                <a:cs typeface="Graphik"/>
                <a:sym typeface="Graphik"/>
              </a:defRPr>
            </a:pPr>
            <a:r>
              <a:t>• Visualize data with charts.</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Graphik"/>
                <a:ea typeface="Graphik"/>
                <a:cs typeface="Graphik"/>
                <a:sym typeface="Graphik"/>
              </a:defRPr>
            </a:pPr>
            <a:r>
              <a:t>• Use PivotTables and PivotCharts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pasted-movie.png" descr="pasted-movie.png"/>
          <p:cNvPicPr>
            <a:picLocks noChangeAspect="1"/>
          </p:cNvPicPr>
          <p:nvPr/>
        </p:nvPicPr>
        <p:blipFill>
          <a:blip r:embed="rId2">
            <a:extLst/>
          </a:blip>
          <a:stretch>
            <a:fillRect/>
          </a:stretch>
        </p:blipFill>
        <p:spPr>
          <a:xfrm>
            <a:off x="12933153" y="3932020"/>
            <a:ext cx="9674781" cy="6329520"/>
          </a:xfrm>
          <a:prstGeom prst="rect">
            <a:avLst/>
          </a:prstGeom>
          <a:ln w="12700">
            <a:miter lim="400000"/>
          </a:ln>
        </p:spPr>
      </p:pic>
      <p:pic>
        <p:nvPicPr>
          <p:cNvPr id="341" name="pasted-movie.png" descr="pasted-movie.png"/>
          <p:cNvPicPr>
            <a:picLocks noChangeAspect="1"/>
          </p:cNvPicPr>
          <p:nvPr/>
        </p:nvPicPr>
        <p:blipFill>
          <a:blip r:embed="rId3">
            <a:extLst/>
          </a:blip>
          <a:srcRect l="0" t="8847" r="44226" b="0"/>
          <a:stretch>
            <a:fillRect/>
          </a:stretch>
        </p:blipFill>
        <p:spPr>
          <a:xfrm>
            <a:off x="782064" y="2739307"/>
            <a:ext cx="11874018" cy="7510737"/>
          </a:xfrm>
          <a:prstGeom prst="rect">
            <a:avLst/>
          </a:prstGeom>
          <a:ln w="12700">
            <a:miter lim="400000"/>
          </a:ln>
        </p:spPr>
      </p:pic>
      <p:sp>
        <p:nvSpPr>
          <p:cNvPr id="342"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(Logic Criteria )</a:t>
            </a:r>
          </a:p>
        </p:txBody>
      </p:sp>
      <p:sp>
        <p:nvSpPr>
          <p:cNvPr id="343" name="Connection Line"/>
          <p:cNvSpPr/>
          <p:nvPr/>
        </p:nvSpPr>
        <p:spPr>
          <a:xfrm>
            <a:off x="14674461" y="2920363"/>
            <a:ext cx="369744" cy="1011647"/>
          </a:xfrm>
          <a:custGeom>
            <a:avLst/>
            <a:gdLst/>
            <a:ahLst/>
            <a:cxnLst>
              <a:cxn ang="0">
                <a:pos x="wd2" y="hd2"/>
              </a:cxn>
              <a:cxn ang="5400000">
                <a:pos x="wd2" y="hd2"/>
              </a:cxn>
              <a:cxn ang="10800000">
                <a:pos x="wd2" y="hd2"/>
              </a:cxn>
              <a:cxn ang="16200000">
                <a:pos x="wd2" y="hd2"/>
              </a:cxn>
            </a:cxnLst>
            <a:rect l="0" t="0" r="r" b="b"/>
            <a:pathLst>
              <a:path w="19325" h="21600" fill="norm" stroke="1" extrusionOk="0">
                <a:moveTo>
                  <a:pt x="19325" y="21600"/>
                </a:moveTo>
                <a:cubicBezTo>
                  <a:pt x="3920" y="11682"/>
                  <a:pt x="-2275" y="4482"/>
                  <a:pt x="74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344" name="Multiple AND Criteria"/>
          <p:cNvSpPr txBox="1"/>
          <p:nvPr/>
        </p:nvSpPr>
        <p:spPr>
          <a:xfrm>
            <a:off x="12832898" y="1431972"/>
            <a:ext cx="4391830" cy="15951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indent="457200" defTabSz="457200">
              <a:spcBef>
                <a:spcPts val="0"/>
              </a:spcBef>
              <a:defRPr i="1">
                <a:solidFill>
                  <a:srgbClr val="535860"/>
                </a:solidFill>
                <a:latin typeface="Graphik"/>
                <a:ea typeface="Graphik"/>
                <a:cs typeface="Graphik"/>
                <a:sym typeface="Graphik"/>
              </a:defRPr>
            </a:pPr>
            <a:r>
              <a:t>Multiple </a:t>
            </a:r>
            <a:r>
              <a:rPr b="1"/>
              <a:t>AND</a:t>
            </a:r>
            <a:r>
              <a:t> Criteria</a:t>
            </a:r>
          </a:p>
        </p:txBody>
      </p:sp>
      <p:pic>
        <p:nvPicPr>
          <p:cNvPr id="345" name="pasted-movie.png" descr="pasted-movie.png"/>
          <p:cNvPicPr>
            <a:picLocks noChangeAspect="1"/>
          </p:cNvPicPr>
          <p:nvPr/>
        </p:nvPicPr>
        <p:blipFill>
          <a:blip r:embed="rId4">
            <a:extLst/>
          </a:blip>
          <a:stretch>
            <a:fillRect/>
          </a:stretch>
        </p:blipFill>
        <p:spPr>
          <a:xfrm>
            <a:off x="3858926" y="11236414"/>
            <a:ext cx="17493641" cy="116478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(Logic Criteria )</a:t>
            </a:r>
          </a:p>
        </p:txBody>
      </p:sp>
      <p:pic>
        <p:nvPicPr>
          <p:cNvPr id="348" name="pasted-movie.png" descr="pasted-movie.png"/>
          <p:cNvPicPr>
            <a:picLocks noChangeAspect="1"/>
          </p:cNvPicPr>
          <p:nvPr/>
        </p:nvPicPr>
        <p:blipFill>
          <a:blip r:embed="rId2">
            <a:extLst/>
          </a:blip>
          <a:stretch>
            <a:fillRect/>
          </a:stretch>
        </p:blipFill>
        <p:spPr>
          <a:xfrm>
            <a:off x="12496317" y="5324114"/>
            <a:ext cx="8072833" cy="8290040"/>
          </a:xfrm>
          <a:prstGeom prst="rect">
            <a:avLst/>
          </a:prstGeom>
          <a:ln w="12700">
            <a:miter lim="400000"/>
          </a:ln>
        </p:spPr>
      </p:pic>
      <p:pic>
        <p:nvPicPr>
          <p:cNvPr id="349" name="pasted-movie.png" descr="pasted-movie.png"/>
          <p:cNvPicPr>
            <a:picLocks noChangeAspect="1"/>
          </p:cNvPicPr>
          <p:nvPr/>
        </p:nvPicPr>
        <p:blipFill>
          <a:blip r:embed="rId3">
            <a:extLst/>
          </a:blip>
          <a:stretch>
            <a:fillRect/>
          </a:stretch>
        </p:blipFill>
        <p:spPr>
          <a:xfrm>
            <a:off x="108282" y="2003193"/>
            <a:ext cx="12355763" cy="11675213"/>
          </a:xfrm>
          <a:prstGeom prst="rect">
            <a:avLst/>
          </a:prstGeom>
          <a:ln w="12700">
            <a:miter lim="400000"/>
          </a:ln>
        </p:spPr>
      </p:pic>
      <p:pic>
        <p:nvPicPr>
          <p:cNvPr id="350" name="pasted-movie.png" descr="pasted-movie.png"/>
          <p:cNvPicPr>
            <a:picLocks noChangeAspect="1"/>
          </p:cNvPicPr>
          <p:nvPr/>
        </p:nvPicPr>
        <p:blipFill>
          <a:blip r:embed="rId4">
            <a:extLst/>
          </a:blip>
          <a:stretch>
            <a:fillRect/>
          </a:stretch>
        </p:blipFill>
        <p:spPr>
          <a:xfrm>
            <a:off x="12471234" y="444325"/>
            <a:ext cx="11409596" cy="454745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pasted-movie.png" descr="pasted-movie.png"/>
          <p:cNvPicPr>
            <a:picLocks noChangeAspect="1"/>
          </p:cNvPicPr>
          <p:nvPr/>
        </p:nvPicPr>
        <p:blipFill>
          <a:blip r:embed="rId2">
            <a:extLst/>
          </a:blip>
          <a:stretch>
            <a:fillRect/>
          </a:stretch>
        </p:blipFill>
        <p:spPr>
          <a:xfrm>
            <a:off x="13789521" y="8087141"/>
            <a:ext cx="8511176" cy="1061191"/>
          </a:xfrm>
          <a:prstGeom prst="rect">
            <a:avLst/>
          </a:prstGeom>
          <a:ln w="12700">
            <a:miter lim="400000"/>
          </a:ln>
        </p:spPr>
      </p:pic>
      <p:sp>
        <p:nvSpPr>
          <p:cNvPr id="353"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 Wild Card Criteria )</a:t>
            </a:r>
          </a:p>
        </p:txBody>
      </p:sp>
      <p:pic>
        <p:nvPicPr>
          <p:cNvPr id="354" name="pasted-movie.png" descr="pasted-movie.png"/>
          <p:cNvPicPr>
            <a:picLocks noChangeAspect="1"/>
          </p:cNvPicPr>
          <p:nvPr/>
        </p:nvPicPr>
        <p:blipFill>
          <a:blip r:embed="rId3">
            <a:extLst/>
          </a:blip>
          <a:stretch>
            <a:fillRect/>
          </a:stretch>
        </p:blipFill>
        <p:spPr>
          <a:xfrm>
            <a:off x="13783462" y="3943627"/>
            <a:ext cx="9646236" cy="3803599"/>
          </a:xfrm>
          <a:prstGeom prst="rect">
            <a:avLst/>
          </a:prstGeom>
          <a:ln w="12700">
            <a:miter lim="400000"/>
          </a:ln>
        </p:spPr>
      </p:pic>
      <p:pic>
        <p:nvPicPr>
          <p:cNvPr id="355" name="pasted-movie.png" descr="pasted-movie.png"/>
          <p:cNvPicPr>
            <a:picLocks noChangeAspect="1"/>
          </p:cNvPicPr>
          <p:nvPr/>
        </p:nvPicPr>
        <p:blipFill>
          <a:blip r:embed="rId4">
            <a:extLst/>
          </a:blip>
          <a:stretch>
            <a:fillRect/>
          </a:stretch>
        </p:blipFill>
        <p:spPr>
          <a:xfrm>
            <a:off x="1318245" y="4223175"/>
            <a:ext cx="11757046" cy="1938883"/>
          </a:xfrm>
          <a:prstGeom prst="rect">
            <a:avLst/>
          </a:prstGeom>
          <a:ln w="12700">
            <a:miter lim="400000"/>
          </a:ln>
        </p:spPr>
      </p:pic>
      <p:sp>
        <p:nvSpPr>
          <p:cNvPr id="356" name="1"/>
          <p:cNvSpPr txBox="1"/>
          <p:nvPr/>
        </p:nvSpPr>
        <p:spPr>
          <a:xfrm>
            <a:off x="2303191" y="3368909"/>
            <a:ext cx="34290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535860"/>
                </a:solidFill>
                <a:latin typeface="Graphik"/>
                <a:ea typeface="Graphik"/>
                <a:cs typeface="Graphik"/>
                <a:sym typeface="Graphik"/>
              </a:defRPr>
            </a:lvl1pPr>
          </a:lstStyle>
          <a:p>
            <a:pPr/>
            <a:r>
              <a:t>1</a:t>
            </a:r>
          </a:p>
        </p:txBody>
      </p:sp>
      <p:sp>
        <p:nvSpPr>
          <p:cNvPr id="357" name="2"/>
          <p:cNvSpPr txBox="1"/>
          <p:nvPr/>
        </p:nvSpPr>
        <p:spPr>
          <a:xfrm>
            <a:off x="4957233" y="3368909"/>
            <a:ext cx="42672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535860"/>
                </a:solidFill>
                <a:latin typeface="Graphik"/>
                <a:ea typeface="Graphik"/>
                <a:cs typeface="Graphik"/>
                <a:sym typeface="Graphik"/>
              </a:defRPr>
            </a:lvl1pPr>
          </a:lstStyle>
          <a:p>
            <a:pPr/>
            <a:r>
              <a:t>2</a:t>
            </a:r>
          </a:p>
        </p:txBody>
      </p:sp>
      <p:sp>
        <p:nvSpPr>
          <p:cNvPr id="358" name="3"/>
          <p:cNvSpPr txBox="1"/>
          <p:nvPr/>
        </p:nvSpPr>
        <p:spPr>
          <a:xfrm>
            <a:off x="7025317" y="3368909"/>
            <a:ext cx="4455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535860"/>
                </a:solidFill>
                <a:latin typeface="Graphik"/>
                <a:ea typeface="Graphik"/>
                <a:cs typeface="Graphik"/>
                <a:sym typeface="Graphik"/>
              </a:defRPr>
            </a:lvl1pPr>
          </a:lstStyle>
          <a:p>
            <a:pPr/>
            <a:r>
              <a:t>3</a:t>
            </a:r>
          </a:p>
        </p:txBody>
      </p:sp>
      <p:sp>
        <p:nvSpPr>
          <p:cNvPr id="359" name="4"/>
          <p:cNvSpPr txBox="1"/>
          <p:nvPr/>
        </p:nvSpPr>
        <p:spPr>
          <a:xfrm>
            <a:off x="9370346" y="3368909"/>
            <a:ext cx="458725"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535860"/>
                </a:solidFill>
                <a:latin typeface="Graphik"/>
                <a:ea typeface="Graphik"/>
                <a:cs typeface="Graphik"/>
                <a:sym typeface="Graphik"/>
              </a:defRPr>
            </a:lvl1pPr>
          </a:lstStyle>
          <a:p>
            <a:pPr/>
            <a:r>
              <a:t>4</a:t>
            </a:r>
          </a:p>
        </p:txBody>
      </p:sp>
      <p:sp>
        <p:nvSpPr>
          <p:cNvPr id="360" name="5"/>
          <p:cNvSpPr txBox="1"/>
          <p:nvPr/>
        </p:nvSpPr>
        <p:spPr>
          <a:xfrm>
            <a:off x="11748354" y="3368909"/>
            <a:ext cx="4348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535860"/>
                </a:solidFill>
                <a:latin typeface="Graphik"/>
                <a:ea typeface="Graphik"/>
                <a:cs typeface="Graphik"/>
                <a:sym typeface="Graphik"/>
              </a:defRPr>
            </a:lvl1pPr>
          </a:lstStyle>
          <a:p>
            <a:pPr/>
            <a:r>
              <a:t>5</a:t>
            </a:r>
          </a:p>
        </p:txBody>
      </p:sp>
      <p:sp>
        <p:nvSpPr>
          <p:cNvPr id="361" name="Connection Line"/>
          <p:cNvSpPr/>
          <p:nvPr/>
        </p:nvSpPr>
        <p:spPr>
          <a:xfrm>
            <a:off x="12183218" y="2304940"/>
            <a:ext cx="8513079" cy="6527264"/>
          </a:xfrm>
          <a:custGeom>
            <a:avLst/>
            <a:gdLst/>
            <a:ahLst/>
            <a:cxnLst>
              <a:cxn ang="0">
                <a:pos x="wd2" y="hd2"/>
              </a:cxn>
              <a:cxn ang="5400000">
                <a:pos x="wd2" y="hd2"/>
              </a:cxn>
              <a:cxn ang="10800000">
                <a:pos x="wd2" y="hd2"/>
              </a:cxn>
              <a:cxn ang="16200000">
                <a:pos x="wd2" y="hd2"/>
              </a:cxn>
            </a:cxnLst>
            <a:rect l="0" t="0" r="r" b="b"/>
            <a:pathLst>
              <a:path w="16967" h="17477" fill="norm" stroke="1" extrusionOk="0">
                <a:moveTo>
                  <a:pt x="11364" y="17477"/>
                </a:moveTo>
                <a:cubicBezTo>
                  <a:pt x="21600" y="473"/>
                  <a:pt x="17812" y="-4123"/>
                  <a:pt x="0" y="3688"/>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pasted-movie.png" descr="pasted-movie.png"/>
          <p:cNvPicPr>
            <a:picLocks noChangeAspect="1"/>
          </p:cNvPicPr>
          <p:nvPr/>
        </p:nvPicPr>
        <p:blipFill>
          <a:blip r:embed="rId2">
            <a:extLst/>
          </a:blip>
          <a:stretch>
            <a:fillRect/>
          </a:stretch>
        </p:blipFill>
        <p:spPr>
          <a:xfrm>
            <a:off x="1694079" y="2831913"/>
            <a:ext cx="11052198" cy="7432653"/>
          </a:xfrm>
          <a:prstGeom prst="rect">
            <a:avLst/>
          </a:prstGeom>
          <a:ln w="12700">
            <a:miter lim="400000"/>
          </a:ln>
        </p:spPr>
      </p:pic>
      <p:pic>
        <p:nvPicPr>
          <p:cNvPr id="364" name="pasted-movie.png" descr="pasted-movie.png"/>
          <p:cNvPicPr>
            <a:picLocks noChangeAspect="1"/>
          </p:cNvPicPr>
          <p:nvPr/>
        </p:nvPicPr>
        <p:blipFill>
          <a:blip r:embed="rId3">
            <a:extLst/>
          </a:blip>
          <a:srcRect l="0" t="0" r="38958" b="0"/>
          <a:stretch>
            <a:fillRect/>
          </a:stretch>
        </p:blipFill>
        <p:spPr>
          <a:xfrm>
            <a:off x="14535852" y="3947548"/>
            <a:ext cx="5525267" cy="5820905"/>
          </a:xfrm>
          <a:prstGeom prst="rect">
            <a:avLst/>
          </a:prstGeom>
          <a:ln w="12700">
            <a:miter lim="400000"/>
          </a:ln>
        </p:spPr>
      </p:pic>
      <p:sp>
        <p:nvSpPr>
          <p:cNvPr id="365" name="Databse functions…"/>
          <p:cNvSpPr txBox="1"/>
          <p:nvPr/>
        </p:nvSpPr>
        <p:spPr>
          <a:xfrm>
            <a:off x="835403" y="304116"/>
            <a:ext cx="5505706" cy="14489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Databse functions</a:t>
            </a:r>
            <a:r>
              <a:rPr sz="3959">
                <a:solidFill>
                  <a:srgbClr val="8B5C5C"/>
                </a:solidFill>
              </a:rPr>
              <a:t> </a:t>
            </a:r>
            <a:endParaRPr spc="-48">
              <a:solidFill>
                <a:srgbClr val="8B5C5C"/>
              </a:solidFill>
            </a:endParaRPr>
          </a:p>
          <a:p>
            <a:pPr defTabSz="2414016">
              <a:lnSpc>
                <a:spcPct val="90000"/>
              </a:lnSpc>
              <a:spcBef>
                <a:spcPts val="0"/>
              </a:spcBef>
              <a:defRPr spc="-99" sz="3564">
                <a:solidFill>
                  <a:srgbClr val="8B5C5C"/>
                </a:solidFill>
                <a:latin typeface="Produkt Medium"/>
                <a:ea typeface="Produkt Medium"/>
                <a:cs typeface="Produkt Medium"/>
                <a:sym typeface="Produkt Medium"/>
              </a:defRPr>
            </a:pPr>
            <a:r>
              <a:t>( Wild Card Criteria )</a:t>
            </a:r>
          </a:p>
        </p:txBody>
      </p:sp>
      <p:sp>
        <p:nvSpPr>
          <p:cNvPr id="366" name="Connection Line"/>
          <p:cNvSpPr/>
          <p:nvPr/>
        </p:nvSpPr>
        <p:spPr>
          <a:xfrm>
            <a:off x="12775896" y="6864013"/>
            <a:ext cx="1659342" cy="3240705"/>
          </a:xfrm>
          <a:custGeom>
            <a:avLst/>
            <a:gdLst/>
            <a:ahLst/>
            <a:cxnLst>
              <a:cxn ang="0">
                <a:pos x="wd2" y="hd2"/>
              </a:cxn>
              <a:cxn ang="5400000">
                <a:pos x="wd2" y="hd2"/>
              </a:cxn>
              <a:cxn ang="10800000">
                <a:pos x="wd2" y="hd2"/>
              </a:cxn>
              <a:cxn ang="16200000">
                <a:pos x="wd2" y="hd2"/>
              </a:cxn>
            </a:cxnLst>
            <a:rect l="0" t="0" r="r" b="b"/>
            <a:pathLst>
              <a:path w="21600" h="19220" fill="norm" stroke="1" extrusionOk="0">
                <a:moveTo>
                  <a:pt x="21600" y="826"/>
                </a:moveTo>
                <a:cubicBezTo>
                  <a:pt x="15244" y="-2380"/>
                  <a:pt x="8044" y="3751"/>
                  <a:pt x="0" y="1922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Lab"/>
          <p:cNvSpPr txBox="1"/>
          <p:nvPr>
            <p:ph type="body" idx="1"/>
          </p:nvPr>
        </p:nvSpPr>
        <p:spPr>
          <a:prstGeom prst="rect">
            <a:avLst/>
          </a:prstGeom>
        </p:spPr>
        <p:txBody>
          <a:bodyPr/>
          <a:lstStyle>
            <a:lvl1pPr>
              <a:defRPr spc="-1800"/>
            </a:lvl1pPr>
          </a:lstStyle>
          <a:p>
            <a:pPr/>
            <a:r>
              <a:t>Lab</a:t>
            </a:r>
          </a:p>
        </p:txBody>
      </p:sp>
      <p:sp>
        <p:nvSpPr>
          <p:cNvPr id="369" name="Use Specialized Functions"/>
          <p:cNvSpPr txBox="1"/>
          <p:nvPr/>
        </p:nvSpPr>
        <p:spPr>
          <a:xfrm>
            <a:off x="7772757" y="7616298"/>
            <a:ext cx="824128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Use Specialized Functions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Work with Logical Functions"/>
          <p:cNvSpPr txBox="1"/>
          <p:nvPr/>
        </p:nvSpPr>
        <p:spPr>
          <a:xfrm>
            <a:off x="1946412" y="4704119"/>
            <a:ext cx="19514821"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Work with Logical Functions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Introduction to logical functions"/>
          <p:cNvSpPr txBox="1"/>
          <p:nvPr/>
        </p:nvSpPr>
        <p:spPr>
          <a:xfrm>
            <a:off x="835404" y="561863"/>
            <a:ext cx="966152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logical functions </a:t>
            </a:r>
          </a:p>
        </p:txBody>
      </p:sp>
      <p:sp>
        <p:nvSpPr>
          <p:cNvPr id="374" name="Decision Making: Logical functions let you build formulas that make decisions based on conditions. Imagine automatically categorizing expenses, applying discounts based on purchase amounts, or flagging deadlines.…"/>
          <p:cNvSpPr txBox="1"/>
          <p:nvPr/>
        </p:nvSpPr>
        <p:spPr>
          <a:xfrm>
            <a:off x="375977" y="1308815"/>
            <a:ext cx="21393226" cy="63068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Decision Making: Logical functions let you build formulas that make decisions based on conditions. Imagine automatically categorizing expenses, applying discounts based on purchase amounts, or flagging deadlines.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Analysis: Quickly analyze and filter data based on specific criteria. For example, identify top-performing sales regions, find students who passed an exam, or extract records that meet multiple conditions.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Increased Efficiency: Automate tasks and reduce manual effort. Instead of manually checking and updating cells, logical functions can do the work for you, saving time and improving accuracy.</a:t>
            </a:r>
          </a:p>
        </p:txBody>
      </p:sp>
      <p:pic>
        <p:nvPicPr>
          <p:cNvPr id="375" name="Image" descr="Image"/>
          <p:cNvPicPr>
            <a:picLocks noChangeAspect="1"/>
          </p:cNvPicPr>
          <p:nvPr/>
        </p:nvPicPr>
        <p:blipFill>
          <a:blip r:embed="rId2">
            <a:extLst/>
          </a:blip>
          <a:stretch>
            <a:fillRect/>
          </a:stretch>
        </p:blipFill>
        <p:spPr>
          <a:xfrm>
            <a:off x="9596594" y="6646932"/>
            <a:ext cx="13309727" cy="682441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IF function (syntax, examples, nested IFs)"/>
          <p:cNvSpPr txBox="1"/>
          <p:nvPr/>
        </p:nvSpPr>
        <p:spPr>
          <a:xfrm>
            <a:off x="835403" y="561863"/>
            <a:ext cx="1216977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IF function (syntax, examples, nested IFs)</a:t>
            </a:r>
          </a:p>
        </p:txBody>
      </p:sp>
      <p:sp>
        <p:nvSpPr>
          <p:cNvPr id="378" name="Decision Making: The IF function allows Excel to make logical decisions based on conditions you define. It's like having your spreadsheet ask &quot;If this is true, then do this; otherwise, do that.&quot; This is essential for automating tasks and creating dynamic"/>
          <p:cNvSpPr txBox="1"/>
          <p:nvPr/>
        </p:nvSpPr>
        <p:spPr>
          <a:xfrm>
            <a:off x="831307" y="1722949"/>
            <a:ext cx="24587201" cy="56337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Decision Making: </a:t>
            </a:r>
            <a:r>
              <a:rPr b="0"/>
              <a:t>The IF function allows Excel to make logical decisions based on conditions you define. It's like having your spreadsheet ask "If this is true, then do this; otherwise, do that." This is essential for automating tasks and creating dynamic spreadsheets.</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Data Analysis:</a:t>
            </a:r>
            <a:r>
              <a:rPr b="0"/>
              <a:t> IF helps you analyze data by categorizing and filtering information. You can use it to identify trends, highlight outliers, and extract meaningful insights from your data.</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Flexibility and Control:</a:t>
            </a:r>
            <a:r>
              <a:rPr b="0"/>
              <a:t> With nested IFs (IF functions within IF functions), you can create complex logic to handle multiple conditions and outcomes. This gives you powerful control over how your spreadsheet behaves and calculates results</a:t>
            </a:r>
          </a:p>
        </p:txBody>
      </p:sp>
      <p:pic>
        <p:nvPicPr>
          <p:cNvPr id="379" name="Image" descr="Image"/>
          <p:cNvPicPr>
            <a:picLocks noChangeAspect="1"/>
          </p:cNvPicPr>
          <p:nvPr/>
        </p:nvPicPr>
        <p:blipFill>
          <a:blip r:embed="rId2">
            <a:extLst/>
          </a:blip>
          <a:stretch>
            <a:fillRect/>
          </a:stretch>
        </p:blipFill>
        <p:spPr>
          <a:xfrm>
            <a:off x="12247280" y="6900171"/>
            <a:ext cx="11992373" cy="722246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AND, OR functions (combining conditions)"/>
          <p:cNvSpPr txBox="1"/>
          <p:nvPr/>
        </p:nvSpPr>
        <p:spPr>
          <a:xfrm>
            <a:off x="835404" y="561863"/>
            <a:ext cx="1258125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AND, OR functions (combining conditions)</a:t>
            </a:r>
          </a:p>
        </p:txBody>
      </p:sp>
      <p:sp>
        <p:nvSpPr>
          <p:cNvPr id="382" name="Complex Decision-Making:…"/>
          <p:cNvSpPr txBox="1"/>
          <p:nvPr/>
        </p:nvSpPr>
        <p:spPr>
          <a:xfrm>
            <a:off x="1565908" y="1764128"/>
            <a:ext cx="7864857" cy="2268220"/>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Complex Decision-Making: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Filtering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Increased Formula Flexibility:</a:t>
            </a:r>
          </a:p>
        </p:txBody>
      </p:sp>
      <p:pic>
        <p:nvPicPr>
          <p:cNvPr id="383" name="Image" descr="Image"/>
          <p:cNvPicPr>
            <a:picLocks noChangeAspect="1"/>
          </p:cNvPicPr>
          <p:nvPr/>
        </p:nvPicPr>
        <p:blipFill>
          <a:blip r:embed="rId2">
            <a:extLst/>
          </a:blip>
          <a:srcRect l="0" t="20276" r="0" b="20276"/>
          <a:stretch>
            <a:fillRect/>
          </a:stretch>
        </p:blipFill>
        <p:spPr>
          <a:xfrm>
            <a:off x="5187950" y="5693469"/>
            <a:ext cx="14008119" cy="468568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Practical applications of logical functions (data validation, conditional formatting)"/>
          <p:cNvSpPr txBox="1"/>
          <p:nvPr/>
        </p:nvSpPr>
        <p:spPr>
          <a:xfrm>
            <a:off x="835405" y="184356"/>
            <a:ext cx="23908386" cy="16884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Practical applications of logical functions (data validation, conditional formatting)</a:t>
            </a:r>
          </a:p>
        </p:txBody>
      </p:sp>
      <p:sp>
        <p:nvSpPr>
          <p:cNvPr id="386" name="Data Validation: Ensure data accuracy and consistency by setting rules for what can be entered in cells (e.g., only allow numbers between 1 and 10, or specific text values).…"/>
          <p:cNvSpPr txBox="1"/>
          <p:nvPr/>
        </p:nvSpPr>
        <p:spPr>
          <a:xfrm>
            <a:off x="1427074" y="2830205"/>
            <a:ext cx="21529852" cy="56337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Data Validation:</a:t>
            </a:r>
            <a:r>
              <a:rPr b="0"/>
              <a:t> Ensure data accuracy and consistency by setting rules for what can be entered in cells (e.g., only allow numbers between 1 and 10, or specific text values).</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Conditional Formatting: </a:t>
            </a:r>
            <a:r>
              <a:rPr b="0"/>
              <a:t>Highlight important data points or trends by automatically applying formatting based on cell values (e.g., highlight cells with values above a threshold, or color-code cells based on their content).</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Dynamic Analysis: </a:t>
            </a:r>
            <a:r>
              <a:rPr b="0"/>
              <a:t>Create flexible and interactive spreadsheets that respond to changing data. Build formulas that adapt to different conditions, making your analysis more powerful and insightful.</a:t>
            </a:r>
          </a:p>
        </p:txBody>
      </p:sp>
      <p:pic>
        <p:nvPicPr>
          <p:cNvPr id="387" name="Image" descr="Image"/>
          <p:cNvPicPr>
            <a:picLocks noChangeAspect="1"/>
          </p:cNvPicPr>
          <p:nvPr/>
        </p:nvPicPr>
        <p:blipFill>
          <a:blip r:embed="rId2">
            <a:extLst/>
          </a:blip>
          <a:srcRect l="0" t="0" r="0" b="44650"/>
          <a:stretch>
            <a:fillRect/>
          </a:stretch>
        </p:blipFill>
        <p:spPr>
          <a:xfrm>
            <a:off x="4960677" y="8057278"/>
            <a:ext cx="13168611" cy="347638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Subtitle"/>
          <p:cNvSpPr txBox="1"/>
          <p:nvPr>
            <p:ph type="body" sz="quarter" idx="1"/>
          </p:nvPr>
        </p:nvSpPr>
        <p:spPr>
          <a:prstGeom prst="rect">
            <a:avLst/>
          </a:prstGeom>
        </p:spPr>
        <p:txBody>
          <a:bodyPr/>
          <a:lstStyle/>
          <a:p>
            <a:pPr/>
          </a:p>
        </p:txBody>
      </p:sp>
      <p:sp>
        <p:nvSpPr>
          <p:cNvPr id="185" name="Target Audience"/>
          <p:cNvSpPr txBox="1"/>
          <p:nvPr>
            <p:ph type="title"/>
          </p:nvPr>
        </p:nvSpPr>
        <p:spPr>
          <a:prstGeom prst="rect">
            <a:avLst/>
          </a:prstGeom>
        </p:spPr>
        <p:txBody>
          <a:bodyPr/>
          <a:lstStyle>
            <a:lvl1pPr defTabSz="2316478">
              <a:defRPr sz="9500"/>
            </a:lvl1pPr>
          </a:lstStyle>
          <a:p>
            <a:pPr/>
            <a:r>
              <a:t>Target Audience</a:t>
            </a:r>
          </a:p>
        </p:txBody>
      </p:sp>
      <p:sp>
        <p:nvSpPr>
          <p:cNvPr id="186" name="This course is designed for students who already have foundational knowledge and skills 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i="1">
                <a:solidFill>
                  <a:srgbClr val="000000"/>
                </a:solidFill>
              </a:defRPr>
            </a:pPr>
            <a:r>
              <a:t>This course is designed for students who already have foundational knowledge and skills in</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i="1">
                <a:solidFill>
                  <a:srgbClr val="000000"/>
                </a:solidFill>
              </a:defRPr>
            </a:pPr>
            <a:r>
              <a:t>Excel and who wish to begin taking advantage of some of the higher-level functionality in</a:t>
            </a:r>
          </a:p>
          <a:p>
            <a:pPr marL="0" indent="0"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i="1">
                <a:solidFill>
                  <a:srgbClr val="000000"/>
                </a:solidFill>
              </a:defRPr>
            </a:pPr>
            <a:r>
              <a:t>Excel to analyze and present data.</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Lab"/>
          <p:cNvSpPr txBox="1"/>
          <p:nvPr>
            <p:ph type="body" idx="1"/>
          </p:nvPr>
        </p:nvSpPr>
        <p:spPr>
          <a:prstGeom prst="rect">
            <a:avLst/>
          </a:prstGeom>
        </p:spPr>
        <p:txBody>
          <a:bodyPr/>
          <a:lstStyle>
            <a:lvl1pPr>
              <a:defRPr spc="-1800"/>
            </a:lvl1pPr>
          </a:lstStyle>
          <a:p>
            <a:pPr/>
            <a:r>
              <a:t>Lab</a:t>
            </a:r>
          </a:p>
        </p:txBody>
      </p:sp>
      <p:sp>
        <p:nvSpPr>
          <p:cNvPr id="390" name="Work with Logical Functions"/>
          <p:cNvSpPr txBox="1"/>
          <p:nvPr/>
        </p:nvSpPr>
        <p:spPr>
          <a:xfrm>
            <a:off x="7243786" y="8165287"/>
            <a:ext cx="8967469"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Work with Logical Functions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Work with Date and Time Functions"/>
          <p:cNvSpPr txBox="1"/>
          <p:nvPr/>
        </p:nvSpPr>
        <p:spPr>
          <a:xfrm>
            <a:off x="-383424" y="3806102"/>
            <a:ext cx="24174497" cy="3876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14016">
              <a:lnSpc>
                <a:spcPct val="90000"/>
              </a:lnSpc>
              <a:spcBef>
                <a:spcPts val="0"/>
              </a:spcBef>
              <a:defRPr spc="-198" sz="11880">
                <a:solidFill>
                  <a:srgbClr val="E38300"/>
                </a:solidFill>
              </a:defRPr>
            </a:lvl1pPr>
          </a:lstStyle>
          <a:p>
            <a:pPr/>
            <a:r>
              <a:t>Work with Date and Time Functions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Date and time formats in Excel"/>
          <p:cNvSpPr txBox="1"/>
          <p:nvPr/>
        </p:nvSpPr>
        <p:spPr>
          <a:xfrm>
            <a:off x="835403" y="561863"/>
            <a:ext cx="896112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Date and time formats in Excel</a:t>
            </a:r>
          </a:p>
        </p:txBody>
      </p:sp>
      <p:sp>
        <p:nvSpPr>
          <p:cNvPr id="395" name="Data Analysis…"/>
          <p:cNvSpPr txBox="1"/>
          <p:nvPr/>
        </p:nvSpPr>
        <p:spPr>
          <a:xfrm>
            <a:off x="1471122" y="1745906"/>
            <a:ext cx="718108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Analysis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Filtering and Sorting: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Data Visualization</a:t>
            </a:r>
          </a:p>
        </p:txBody>
      </p:sp>
      <p:pic>
        <p:nvPicPr>
          <p:cNvPr id="396" name="Image" descr="Image"/>
          <p:cNvPicPr>
            <a:picLocks noChangeAspect="1"/>
          </p:cNvPicPr>
          <p:nvPr/>
        </p:nvPicPr>
        <p:blipFill>
          <a:blip r:embed="rId2">
            <a:extLst/>
          </a:blip>
          <a:stretch>
            <a:fillRect/>
          </a:stretch>
        </p:blipFill>
        <p:spPr>
          <a:xfrm>
            <a:off x="10210086" y="4335808"/>
            <a:ext cx="13697961" cy="781006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ODAY(), NOW() functions"/>
          <p:cNvSpPr txBox="1"/>
          <p:nvPr/>
        </p:nvSpPr>
        <p:spPr>
          <a:xfrm>
            <a:off x="835404" y="561863"/>
            <a:ext cx="785431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TODAY(), NOW() functions</a:t>
            </a:r>
          </a:p>
        </p:txBody>
      </p:sp>
      <p:pic>
        <p:nvPicPr>
          <p:cNvPr id="399" name="Image" descr="Image"/>
          <p:cNvPicPr>
            <a:picLocks noChangeAspect="1"/>
          </p:cNvPicPr>
          <p:nvPr/>
        </p:nvPicPr>
        <p:blipFill>
          <a:blip r:embed="rId2">
            <a:extLst/>
          </a:blip>
          <a:stretch>
            <a:fillRect/>
          </a:stretch>
        </p:blipFill>
        <p:spPr>
          <a:xfrm>
            <a:off x="4278493" y="3887754"/>
            <a:ext cx="14452602" cy="66040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DAY(), MONTH(), YEAR() functions"/>
          <p:cNvSpPr txBox="1"/>
          <p:nvPr/>
        </p:nvSpPr>
        <p:spPr>
          <a:xfrm>
            <a:off x="835404" y="561863"/>
            <a:ext cx="1024255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DAY(), MONTH(), YEAR() functions</a:t>
            </a:r>
          </a:p>
        </p:txBody>
      </p:sp>
      <p:sp>
        <p:nvSpPr>
          <p:cNvPr id="402" name="Creating summary reports: Analyze sales by month or year.…"/>
          <p:cNvSpPr txBox="1"/>
          <p:nvPr/>
        </p:nvSpPr>
        <p:spPr>
          <a:xfrm>
            <a:off x="2134631" y="2721904"/>
            <a:ext cx="14571473"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Creating summary reports: Analyze sales by month or year.</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Tracking deadlines: Identify tasks due in a specific month.</a:t>
            </a:r>
          </a:p>
        </p:txBody>
      </p:sp>
      <p:pic>
        <p:nvPicPr>
          <p:cNvPr id="403" name="Image" descr="Image"/>
          <p:cNvPicPr>
            <a:picLocks noChangeAspect="1"/>
          </p:cNvPicPr>
          <p:nvPr/>
        </p:nvPicPr>
        <p:blipFill>
          <a:blip r:embed="rId2">
            <a:extLst/>
          </a:blip>
          <a:stretch>
            <a:fillRect/>
          </a:stretch>
        </p:blipFill>
        <p:spPr>
          <a:xfrm>
            <a:off x="9247395" y="7839350"/>
            <a:ext cx="10445753" cy="5471586"/>
          </a:xfrm>
          <a:prstGeom prst="rect">
            <a:avLst/>
          </a:prstGeom>
          <a:ln w="12700">
            <a:miter lim="400000"/>
          </a:ln>
        </p:spPr>
      </p:pic>
      <p:sp>
        <p:nvSpPr>
          <p:cNvPr id="404" name="Extract Meaningful Information:"/>
          <p:cNvSpPr txBox="1"/>
          <p:nvPr/>
        </p:nvSpPr>
        <p:spPr>
          <a:xfrm>
            <a:off x="820572" y="1986722"/>
            <a:ext cx="822655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indent="139700" defTabSz="457200">
              <a:spcBef>
                <a:spcPts val="0"/>
              </a:spcBef>
              <a:defRPr b="1">
                <a:solidFill>
                  <a:srgbClr val="535860"/>
                </a:solidFill>
                <a:latin typeface="Graphik"/>
                <a:ea typeface="Graphik"/>
                <a:cs typeface="Graphik"/>
                <a:sym typeface="Graphik"/>
              </a:defRPr>
            </a:lvl1pPr>
          </a:lstStyle>
          <a:p>
            <a:pPr/>
            <a:r>
              <a:t>Extract Meaningful Information:</a:t>
            </a:r>
          </a:p>
        </p:txBody>
      </p:sp>
      <p:sp>
        <p:nvSpPr>
          <p:cNvPr id="405" name="Calculate date differences:…"/>
          <p:cNvSpPr txBox="1"/>
          <p:nvPr/>
        </p:nvSpPr>
        <p:spPr>
          <a:xfrm>
            <a:off x="2187918" y="5634212"/>
            <a:ext cx="8287513" cy="211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Calculate date differences:</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Create dynamic filters</a:t>
            </a:r>
          </a:p>
          <a:p>
            <a:pPr marL="457200" indent="-317500" defTabSz="457200">
              <a:spcBef>
                <a:spcPts val="0"/>
              </a:spcBef>
              <a:buSzPct val="100000"/>
              <a:buFont typeface="Times Roman"/>
              <a:buChar char="•"/>
              <a:defRPr>
                <a:solidFill>
                  <a:srgbClr val="535860"/>
                </a:solidFill>
                <a:latin typeface="Graphik"/>
                <a:ea typeface="Graphik"/>
                <a:cs typeface="Graphik"/>
                <a:sym typeface="Graphik"/>
              </a:defRPr>
            </a:pPr>
            <a:r>
              <a:t>Generate date-based sequences</a:t>
            </a:r>
          </a:p>
        </p:txBody>
      </p:sp>
      <p:sp>
        <p:nvSpPr>
          <p:cNvPr id="406" name="Enable Dynamic Calculations:"/>
          <p:cNvSpPr txBox="1"/>
          <p:nvPr/>
        </p:nvSpPr>
        <p:spPr>
          <a:xfrm>
            <a:off x="1036472" y="4775272"/>
            <a:ext cx="10181908" cy="769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139700" defTabSz="457200">
              <a:spcBef>
                <a:spcPts val="0"/>
              </a:spcBef>
              <a:defRPr b="1">
                <a:solidFill>
                  <a:srgbClr val="535860"/>
                </a:solidFill>
                <a:latin typeface="Graphik"/>
                <a:ea typeface="Graphik"/>
                <a:cs typeface="Graphik"/>
                <a:sym typeface="Graphik"/>
              </a:defRPr>
            </a:lvl1pPr>
          </a:lstStyle>
          <a:p>
            <a:pPr/>
            <a:r>
              <a:t>Enable Dynamic Calculations: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DATEDIF() function (calculating time between dates)"/>
          <p:cNvSpPr txBox="1"/>
          <p:nvPr/>
        </p:nvSpPr>
        <p:spPr>
          <a:xfrm>
            <a:off x="835403" y="561863"/>
            <a:ext cx="1546352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DATEDIF() function</a:t>
            </a:r>
            <a:r>
              <a:rPr>
                <a:solidFill>
                  <a:srgbClr val="8B5C5C"/>
                </a:solidFill>
              </a:rPr>
              <a:t> (calculating time between dates)</a:t>
            </a:r>
          </a:p>
        </p:txBody>
      </p:sp>
      <p:sp>
        <p:nvSpPr>
          <p:cNvPr id="409" name="Tracking project durations…"/>
          <p:cNvSpPr txBox="1"/>
          <p:nvPr/>
        </p:nvSpPr>
        <p:spPr>
          <a:xfrm>
            <a:off x="1689126" y="3155252"/>
            <a:ext cx="21953619" cy="228219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Tracking project durations</a:t>
            </a:r>
          </a:p>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Analyzing customer lifecycles</a:t>
            </a:r>
          </a:p>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Determining age based on birthdates</a:t>
            </a:r>
          </a:p>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Calculating time elapsed since an event</a:t>
            </a:r>
          </a:p>
        </p:txBody>
      </p:sp>
      <p:pic>
        <p:nvPicPr>
          <p:cNvPr id="410" name="Image" descr="Image"/>
          <p:cNvPicPr>
            <a:picLocks noChangeAspect="1"/>
          </p:cNvPicPr>
          <p:nvPr/>
        </p:nvPicPr>
        <p:blipFill>
          <a:blip r:embed="rId2">
            <a:extLst/>
          </a:blip>
          <a:stretch>
            <a:fillRect/>
          </a:stretch>
        </p:blipFill>
        <p:spPr>
          <a:xfrm>
            <a:off x="7246790" y="8387271"/>
            <a:ext cx="11238598" cy="3651120"/>
          </a:xfrm>
          <a:prstGeom prst="rect">
            <a:avLst/>
          </a:prstGeom>
          <a:ln w="12700">
            <a:miter lim="400000"/>
          </a:ln>
        </p:spPr>
      </p:pic>
      <p:sp>
        <p:nvSpPr>
          <p:cNvPr id="411" name="Calculate precise time intervals:  DATEDIF allows you to calculate the exact number of days, months, or years between two dates. This is essential for tasks like:"/>
          <p:cNvSpPr txBox="1"/>
          <p:nvPr/>
        </p:nvSpPr>
        <p:spPr>
          <a:xfrm>
            <a:off x="448534" y="2011984"/>
            <a:ext cx="24434801" cy="1113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85800" indent="-228600" defTabSz="457200">
              <a:spcBef>
                <a:spcPts val="0"/>
              </a:spcBef>
              <a:buSzPct val="100000"/>
              <a:buFont typeface="Times Roman"/>
              <a:buChar char="•"/>
              <a:defRPr b="1" sz="3000">
                <a:solidFill>
                  <a:srgbClr val="535860"/>
                </a:solidFill>
                <a:latin typeface="Graphik"/>
                <a:ea typeface="Graphik"/>
                <a:cs typeface="Graphik"/>
                <a:sym typeface="Graphik"/>
              </a:defRPr>
            </a:pPr>
            <a:r>
              <a:t>Calculate precise time intervals:</a:t>
            </a:r>
            <a:r>
              <a:rPr b="0"/>
              <a:t>  DATEDIF allows you to calculate the exact number of days, months, or years between two dates. This is essential for tasks like:</a:t>
            </a:r>
          </a:p>
        </p:txBody>
      </p:sp>
      <p:sp>
        <p:nvSpPr>
          <p:cNvPr id="412" name="Flexible unit options: DATEDIF provides various unit options (&quot;d&quot;, &quot;m&quot;, &quot;y&quot;, &quot;md&quot;, &quot;ym&quot;, &quot;yd&quot;) to get the precise time difference you need. This flexibility helps you answer questions like:"/>
          <p:cNvSpPr txBox="1"/>
          <p:nvPr/>
        </p:nvSpPr>
        <p:spPr>
          <a:xfrm>
            <a:off x="448534" y="5466922"/>
            <a:ext cx="24434801" cy="1113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85800" indent="-228600" defTabSz="457200">
              <a:spcBef>
                <a:spcPts val="0"/>
              </a:spcBef>
              <a:buSzPct val="100000"/>
              <a:buFont typeface="Times Roman"/>
              <a:buChar char="•"/>
              <a:defRPr b="1" sz="3000">
                <a:solidFill>
                  <a:srgbClr val="535860"/>
                </a:solidFill>
                <a:latin typeface="Graphik"/>
                <a:ea typeface="Graphik"/>
                <a:cs typeface="Graphik"/>
                <a:sym typeface="Graphik"/>
              </a:defRPr>
            </a:pPr>
            <a:r>
              <a:t>Flexible unit options:</a:t>
            </a:r>
            <a:r>
              <a:rPr b="0"/>
              <a:t> </a:t>
            </a:r>
            <a:r>
              <a:rPr b="0" sz="1300">
                <a:latin typeface="Courier"/>
                <a:ea typeface="Courier"/>
                <a:cs typeface="Courier"/>
                <a:sym typeface="Courier"/>
              </a:rPr>
              <a:t>DATEDIF</a:t>
            </a:r>
            <a:r>
              <a:rPr b="0"/>
              <a:t> provides various unit options ("d", "m", "y", "md", "ym", "yd") to get the precise time difference you need. This flexibility helps you answer questions like:</a:t>
            </a:r>
          </a:p>
        </p:txBody>
      </p:sp>
      <p:sp>
        <p:nvSpPr>
          <p:cNvPr id="413" name="&quot;How many months are between these two dates, ignoring the year?&quot;…"/>
          <p:cNvSpPr txBox="1"/>
          <p:nvPr/>
        </p:nvSpPr>
        <p:spPr>
          <a:xfrm>
            <a:off x="1889279" y="6609608"/>
            <a:ext cx="21953618" cy="126619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"How many months are between these two dates, ignoring the year?"</a:t>
            </a:r>
          </a:p>
          <a:p>
            <a:pPr marL="685800" indent="-228600" defTabSz="457200">
              <a:spcBef>
                <a:spcPts val="0"/>
              </a:spcBef>
              <a:buSzPct val="100000"/>
              <a:buFont typeface="Times Roman"/>
              <a:buChar char="•"/>
              <a:defRPr sz="3000">
                <a:solidFill>
                  <a:srgbClr val="535860"/>
                </a:solidFill>
                <a:latin typeface="Graphik"/>
                <a:ea typeface="Graphik"/>
                <a:cs typeface="Graphik"/>
                <a:sym typeface="Graphik"/>
              </a:defRPr>
            </a:pPr>
            <a:r>
              <a:t>"How many days are between these two dates, ignoring the months and years?"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Employee Tenure: Calculate how long an employee has been with the company using their hire date.…"/>
          <p:cNvSpPr txBox="1"/>
          <p:nvPr/>
        </p:nvSpPr>
        <p:spPr>
          <a:xfrm>
            <a:off x="1618297" y="2769355"/>
            <a:ext cx="22142672" cy="5481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spcBef>
                <a:spcPts val="0"/>
              </a:spcBef>
              <a:buSzPct val="100000"/>
              <a:buFont typeface="Times Roman"/>
              <a:buChar char="•"/>
              <a:defRPr b="1">
                <a:solidFill>
                  <a:srgbClr val="535860"/>
                </a:solidFill>
                <a:latin typeface="Graphik"/>
                <a:ea typeface="Graphik"/>
                <a:cs typeface="Graphik"/>
                <a:sym typeface="Graphik"/>
              </a:defRPr>
            </a:pPr>
            <a:r>
              <a:t>Employee Tenure:</a:t>
            </a:r>
            <a:r>
              <a:rPr b="0"/>
              <a:t> Calculate how long an employee has been with the company using their hire date.</a:t>
            </a:r>
          </a:p>
          <a:p>
            <a:pPr marL="457200" indent="-317500" defTabSz="457200">
              <a:spcBef>
                <a:spcPts val="0"/>
              </a:spcBef>
              <a:buSzPct val="100000"/>
              <a:buFont typeface="Times Roman"/>
              <a:buChar char="•"/>
              <a:defRPr b="1">
                <a:solidFill>
                  <a:srgbClr val="535860"/>
                </a:solidFill>
                <a:latin typeface="Graphik"/>
                <a:ea typeface="Graphik"/>
                <a:cs typeface="Graphik"/>
                <a:sym typeface="Graphik"/>
              </a:defRPr>
            </a:pPr>
            <a:r>
              <a:t>Warranty Expiration</a:t>
            </a:r>
            <a:r>
              <a:rPr b="0"/>
              <a:t>: Determine if a product is still under warranty by comparing the purchase date to the current date.</a:t>
            </a:r>
          </a:p>
          <a:p>
            <a:pPr marL="457200" indent="-317500" defTabSz="457200">
              <a:spcBef>
                <a:spcPts val="0"/>
              </a:spcBef>
              <a:buSzPct val="100000"/>
              <a:buFont typeface="Times Roman"/>
              <a:buChar char="•"/>
              <a:defRPr b="1">
                <a:solidFill>
                  <a:srgbClr val="535860"/>
                </a:solidFill>
                <a:latin typeface="Graphik"/>
                <a:ea typeface="Graphik"/>
                <a:cs typeface="Graphik"/>
                <a:sym typeface="Graphik"/>
              </a:defRPr>
            </a:pPr>
            <a:r>
              <a:t>Subscription Renewal: </a:t>
            </a:r>
            <a:r>
              <a:rPr b="0"/>
              <a:t>Calculate the number of days until a subscription needs to be renewed.</a:t>
            </a:r>
          </a:p>
          <a:p>
            <a:pPr marL="457200" indent="-317500" defTabSz="457200">
              <a:spcBef>
                <a:spcPts val="0"/>
              </a:spcBef>
              <a:buSzPct val="100000"/>
              <a:buFont typeface="Times Roman"/>
              <a:buChar char="•"/>
              <a:defRPr b="1">
                <a:solidFill>
                  <a:srgbClr val="535860"/>
                </a:solidFill>
                <a:latin typeface="Graphik"/>
                <a:ea typeface="Graphik"/>
                <a:cs typeface="Graphik"/>
                <a:sym typeface="Graphik"/>
              </a:defRPr>
            </a:pPr>
            <a:r>
              <a:t>Analyzing Time-Series Data: </a:t>
            </a:r>
            <a:r>
              <a:rPr b="0"/>
              <a:t>Use DATEDIF to create groups or bins for time-series data analysis (e.g., group sales data by month or quarter).</a:t>
            </a:r>
          </a:p>
        </p:txBody>
      </p:sp>
      <p:sp>
        <p:nvSpPr>
          <p:cNvPr id="416" name="Practical examples (project timelines, age calculations)"/>
          <p:cNvSpPr txBox="1"/>
          <p:nvPr/>
        </p:nvSpPr>
        <p:spPr>
          <a:xfrm>
            <a:off x="835404" y="561863"/>
            <a:ext cx="1417115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Practical examples</a:t>
            </a:r>
            <a:r>
              <a:rPr spc="-99" sz="4100">
                <a:solidFill>
                  <a:srgbClr val="8B5C5C"/>
                </a:solidFill>
              </a:rPr>
              <a:t> (project timelines, age calculations)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Lab"/>
          <p:cNvSpPr txBox="1"/>
          <p:nvPr>
            <p:ph type="body" idx="1"/>
          </p:nvPr>
        </p:nvSpPr>
        <p:spPr>
          <a:prstGeom prst="rect">
            <a:avLst/>
          </a:prstGeom>
        </p:spPr>
        <p:txBody>
          <a:bodyPr/>
          <a:lstStyle>
            <a:lvl1pPr>
              <a:defRPr spc="-1800"/>
            </a:lvl1pPr>
          </a:lstStyle>
          <a:p>
            <a:pPr/>
            <a:r>
              <a:t>Lab</a:t>
            </a:r>
          </a:p>
        </p:txBody>
      </p:sp>
      <p:sp>
        <p:nvSpPr>
          <p:cNvPr id="419" name="Work with Date and Time Functions"/>
          <p:cNvSpPr txBox="1"/>
          <p:nvPr/>
        </p:nvSpPr>
        <p:spPr>
          <a:xfrm>
            <a:off x="6052334" y="8165287"/>
            <a:ext cx="1120819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Work with Date and Time Functions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Work with Text Functions"/>
          <p:cNvSpPr txBox="1"/>
          <p:nvPr/>
        </p:nvSpPr>
        <p:spPr>
          <a:xfrm>
            <a:off x="2957587" y="4704119"/>
            <a:ext cx="17492473"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Work with Text Functions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Common text functions (CONCATENATE, LEFT, RIGHT, MID, TRIM)"/>
          <p:cNvSpPr txBox="1"/>
          <p:nvPr/>
        </p:nvSpPr>
        <p:spPr>
          <a:xfrm>
            <a:off x="835404" y="561863"/>
            <a:ext cx="15880398"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38400">
              <a:lnSpc>
                <a:spcPct val="90000"/>
              </a:lnSpc>
              <a:spcBef>
                <a:spcPts val="0"/>
              </a:spcBef>
              <a:defRPr spc="-100" sz="5000">
                <a:solidFill>
                  <a:srgbClr val="E38300"/>
                </a:solidFill>
                <a:latin typeface="Produkt Medium"/>
                <a:ea typeface="Produkt Medium"/>
                <a:cs typeface="Produkt Medium"/>
                <a:sym typeface="Produkt Medium"/>
              </a:defRPr>
            </a:pPr>
            <a:r>
              <a:t>Common text functions </a:t>
            </a:r>
            <a:r>
              <a:rPr sz="3500">
                <a:solidFill>
                  <a:srgbClr val="8B5C5C"/>
                </a:solidFill>
              </a:rPr>
              <a:t>(CONCATENATE, LEFT, RIGHT, MID, TRIM)</a:t>
            </a:r>
          </a:p>
        </p:txBody>
      </p:sp>
      <p:sp>
        <p:nvSpPr>
          <p:cNvPr id="424" name="CONCATENATE / CONCAT: Join text from multiple cells into one…"/>
          <p:cNvSpPr txBox="1"/>
          <p:nvPr/>
        </p:nvSpPr>
        <p:spPr>
          <a:xfrm>
            <a:off x="1234153" y="3280722"/>
            <a:ext cx="17098265"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CONCATENATE / CONCAT: Join text from multiple cells into one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LEFT, RIGHT, MID: Extract characters from a string based on position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TRIM: Remove extra spaces for cleaner data presentation</a:t>
            </a:r>
          </a:p>
        </p:txBody>
      </p:sp>
      <p:pic>
        <p:nvPicPr>
          <p:cNvPr id="425" name="Image" descr="Image"/>
          <p:cNvPicPr>
            <a:picLocks noChangeAspect="1"/>
          </p:cNvPicPr>
          <p:nvPr/>
        </p:nvPicPr>
        <p:blipFill>
          <a:blip r:embed="rId2">
            <a:extLst/>
          </a:blip>
          <a:stretch>
            <a:fillRect/>
          </a:stretch>
        </p:blipFill>
        <p:spPr>
          <a:xfrm>
            <a:off x="12439890" y="6089982"/>
            <a:ext cx="8509002" cy="400050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7205195" y="4319406"/>
            <a:ext cx="7289801" cy="6451602"/>
          </a:xfrm>
          <a:prstGeom prst="rect">
            <a:avLst/>
          </a:prstGeom>
        </p:spPr>
      </p:pic>
      <p:sp>
        <p:nvSpPr>
          <p:cNvPr id="189" name="1st Day"/>
          <p:cNvSpPr txBox="1"/>
          <p:nvPr/>
        </p:nvSpPr>
        <p:spPr>
          <a:xfrm>
            <a:off x="12540206" y="4158419"/>
            <a:ext cx="3893915" cy="1370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latin typeface="Calibri"/>
                <a:ea typeface="Calibri"/>
                <a:cs typeface="Calibri"/>
                <a:sym typeface="Calibri"/>
              </a:defRPr>
            </a:lvl1pPr>
          </a:lstStyle>
          <a:p>
            <a:pPr/>
            <a:r>
              <a:t>1st Day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Combining text from multiple cells"/>
          <p:cNvSpPr txBox="1"/>
          <p:nvPr/>
        </p:nvSpPr>
        <p:spPr>
          <a:xfrm>
            <a:off x="835404" y="561863"/>
            <a:ext cx="1024890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Combining text from multiple cells</a:t>
            </a:r>
          </a:p>
        </p:txBody>
      </p:sp>
      <p:sp>
        <p:nvSpPr>
          <p:cNvPr id="428" name="Use CONCATENATE or TEXTJOIN to merge data into a single cell…"/>
          <p:cNvSpPr txBox="1"/>
          <p:nvPr/>
        </p:nvSpPr>
        <p:spPr>
          <a:xfrm>
            <a:off x="1020883" y="3209632"/>
            <a:ext cx="1706168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CONCATENATE or TEXTJOIN to merge data into a single cell</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Combine cell values with custom separators (e.g., commas, spaces)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Practical for creating names, addresses, and formatted text</a:t>
            </a:r>
          </a:p>
        </p:txBody>
      </p:sp>
      <p:pic>
        <p:nvPicPr>
          <p:cNvPr id="429" name="Image" descr="Image"/>
          <p:cNvPicPr>
            <a:picLocks noChangeAspect="1"/>
          </p:cNvPicPr>
          <p:nvPr/>
        </p:nvPicPr>
        <p:blipFill>
          <a:blip r:embed="rId2">
            <a:extLst/>
          </a:blip>
          <a:stretch>
            <a:fillRect/>
          </a:stretch>
        </p:blipFill>
        <p:spPr>
          <a:xfrm>
            <a:off x="12558541" y="5674159"/>
            <a:ext cx="9740901" cy="739140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Extracting specific parts of text strings"/>
          <p:cNvSpPr txBox="1"/>
          <p:nvPr/>
        </p:nvSpPr>
        <p:spPr>
          <a:xfrm>
            <a:off x="835404" y="561863"/>
            <a:ext cx="1137983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Extracting specific parts of text strings</a:t>
            </a:r>
          </a:p>
        </p:txBody>
      </p:sp>
      <p:sp>
        <p:nvSpPr>
          <p:cNvPr id="432" name="Use LEFT, RIGHT, MID functions to capture targeted text portions…"/>
          <p:cNvSpPr txBox="1"/>
          <p:nvPr/>
        </p:nvSpPr>
        <p:spPr>
          <a:xfrm>
            <a:off x="2553009" y="3849445"/>
            <a:ext cx="1803400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LEFT, RIGHT, MID functions to capture targeted text portions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Extract specific data like product codes, initials, or IDs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Efficient for standardized data formats (e.g., first 5 characters of a code)</a:t>
            </a:r>
          </a:p>
        </p:txBody>
      </p:sp>
      <p:pic>
        <p:nvPicPr>
          <p:cNvPr id="433" name="Image" descr="Image"/>
          <p:cNvPicPr>
            <a:picLocks noChangeAspect="1"/>
          </p:cNvPicPr>
          <p:nvPr/>
        </p:nvPicPr>
        <p:blipFill>
          <a:blip r:embed="rId2">
            <a:extLst/>
          </a:blip>
          <a:stretch>
            <a:fillRect/>
          </a:stretch>
        </p:blipFill>
        <p:spPr>
          <a:xfrm>
            <a:off x="12862741" y="7340007"/>
            <a:ext cx="7703170" cy="334331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Cleaning up text data (removing spaces, changing case)"/>
          <p:cNvSpPr txBox="1"/>
          <p:nvPr/>
        </p:nvSpPr>
        <p:spPr>
          <a:xfrm>
            <a:off x="835404" y="561863"/>
            <a:ext cx="1640522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Cleaning up text data (removing spaces, changing case)</a:t>
            </a:r>
          </a:p>
        </p:txBody>
      </p:sp>
      <p:sp>
        <p:nvSpPr>
          <p:cNvPr id="436" name="TRIM removes leading, trailing, and extra spaces between words…"/>
          <p:cNvSpPr txBox="1"/>
          <p:nvPr/>
        </p:nvSpPr>
        <p:spPr>
          <a:xfrm>
            <a:off x="1400031" y="2711999"/>
            <a:ext cx="1621536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TRIM removes leading, trailing, and extra spaces between words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UPPER, LOWER, PROPER adjust text case for consistency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Streamlines data entry and ensures uniform text formatting</a:t>
            </a:r>
          </a:p>
        </p:txBody>
      </p:sp>
      <p:pic>
        <p:nvPicPr>
          <p:cNvPr id="437" name="Image" descr="Image"/>
          <p:cNvPicPr>
            <a:picLocks noChangeAspect="1"/>
          </p:cNvPicPr>
          <p:nvPr/>
        </p:nvPicPr>
        <p:blipFill>
          <a:blip r:embed="rId2">
            <a:extLst/>
          </a:blip>
          <a:stretch>
            <a:fillRect/>
          </a:stretch>
        </p:blipFill>
        <p:spPr>
          <a:xfrm>
            <a:off x="14253232" y="5971202"/>
            <a:ext cx="7962902" cy="5422903"/>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Lab"/>
          <p:cNvSpPr txBox="1"/>
          <p:nvPr>
            <p:ph type="body" idx="1"/>
          </p:nvPr>
        </p:nvSpPr>
        <p:spPr>
          <a:prstGeom prst="rect">
            <a:avLst/>
          </a:prstGeom>
        </p:spPr>
        <p:txBody>
          <a:bodyPr/>
          <a:lstStyle>
            <a:lvl1pPr>
              <a:defRPr spc="-1800"/>
            </a:lvl1pPr>
          </a:lstStyle>
          <a:p>
            <a:pPr/>
            <a:r>
              <a:t>Lab</a:t>
            </a:r>
          </a:p>
        </p:txBody>
      </p:sp>
      <p:sp>
        <p:nvSpPr>
          <p:cNvPr id="440" name="Work with Text Functions"/>
          <p:cNvSpPr txBox="1"/>
          <p:nvPr/>
        </p:nvSpPr>
        <p:spPr>
          <a:xfrm>
            <a:off x="7847834" y="7592601"/>
            <a:ext cx="8043734"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Work with Text Functions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2"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7205195" y="4319406"/>
            <a:ext cx="7289801" cy="6451602"/>
          </a:xfrm>
          <a:prstGeom prst="rect">
            <a:avLst/>
          </a:prstGeom>
        </p:spPr>
      </p:pic>
      <p:sp>
        <p:nvSpPr>
          <p:cNvPr id="443" name="2nd Day"/>
          <p:cNvSpPr txBox="1"/>
          <p:nvPr/>
        </p:nvSpPr>
        <p:spPr>
          <a:xfrm>
            <a:off x="12540206" y="4158419"/>
            <a:ext cx="4320556" cy="1370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latin typeface="Calibri"/>
                <a:ea typeface="Calibri"/>
                <a:cs typeface="Calibri"/>
                <a:sym typeface="Calibri"/>
              </a:defRPr>
            </a:lvl1pPr>
          </a:lstStyle>
          <a:p>
            <a:pPr/>
            <a:r>
              <a:t>2nd Day</a:t>
            </a:r>
          </a:p>
        </p:txBody>
      </p:sp>
      <p:sp>
        <p:nvSpPr>
          <p:cNvPr id="444" name="Working with Lists"/>
          <p:cNvSpPr txBox="1"/>
          <p:nvPr/>
        </p:nvSpPr>
        <p:spPr>
          <a:xfrm>
            <a:off x="11700030" y="5657980"/>
            <a:ext cx="633266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p>
            <a:pPr defTabSz="825500">
              <a:spcBef>
                <a:spcPts val="0"/>
              </a:spcBef>
              <a:defRPr sz="5500">
                <a:solidFill>
                  <a:srgbClr val="8B5C5C"/>
                </a:solidFill>
                <a:latin typeface="Produkt Medium"/>
                <a:ea typeface="Produkt Medium"/>
                <a:cs typeface="Produkt Medium"/>
                <a:sym typeface="Produkt Medium"/>
              </a:defRPr>
            </a:pPr>
            <a:r>
              <a:t>Working</a:t>
            </a:r>
            <a:r>
              <a:rPr>
                <a:solidFill>
                  <a:srgbClr val="535860"/>
                </a:solidFill>
              </a:rPr>
              <a:t> with Lists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6"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1257300" y="3632198"/>
            <a:ext cx="7289800" cy="6451602"/>
          </a:xfrm>
          <a:prstGeom prst="rect">
            <a:avLst/>
          </a:prstGeom>
          <a:effectLst>
            <a:outerShdw sx="100000" sy="100000" kx="0" ky="0" algn="b" rotWithShape="0" blurRad="254000" dist="127000" dir="5400000">
              <a:srgbClr val="000000">
                <a:alpha val="70000"/>
              </a:srgbClr>
            </a:outerShdw>
          </a:effectLst>
        </p:spPr>
      </p:pic>
      <p:pic>
        <p:nvPicPr>
          <p:cNvPr id="447" name="Close-up of a layered pattern of gray stone" descr="Close-up of a layered pattern of gray stone"/>
          <p:cNvPicPr>
            <a:picLocks noChangeAspect="1"/>
          </p:cNvPicPr>
          <p:nvPr>
            <p:ph type="pic" idx="22"/>
          </p:nvPr>
        </p:nvPicPr>
        <p:blipFill>
          <a:blip r:embed="rId3">
            <a:extLst/>
          </a:blip>
          <a:srcRect l="12335" t="0" r="12335" b="0"/>
          <a:stretch>
            <a:fillRect/>
          </a:stretch>
        </p:blipFill>
        <p:spPr>
          <a:xfrm>
            <a:off x="8547100" y="3632200"/>
            <a:ext cx="7289800" cy="6451600"/>
          </a:xfrm>
          <a:prstGeom prst="rect">
            <a:avLst/>
          </a:prstGeom>
        </p:spPr>
      </p:pic>
      <p:pic>
        <p:nvPicPr>
          <p:cNvPr id="448" name="Close-up of a white ribbed pattern" descr="Close-up of a white ribbed pattern"/>
          <p:cNvPicPr>
            <a:picLocks noChangeAspect="1"/>
          </p:cNvPicPr>
          <p:nvPr>
            <p:ph type="pic" idx="23"/>
          </p:nvPr>
        </p:nvPicPr>
        <p:blipFill>
          <a:blip r:embed="rId4">
            <a:extLst/>
          </a:blip>
          <a:srcRect l="12292" t="0" r="12379" b="87"/>
          <a:stretch>
            <a:fillRect/>
          </a:stretch>
        </p:blipFill>
        <p:spPr>
          <a:xfrm>
            <a:off x="15811499" y="3632199"/>
            <a:ext cx="7289802" cy="64516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449" name="Working with Lists"/>
          <p:cNvSpPr txBox="1"/>
          <p:nvPr/>
        </p:nvSpPr>
        <p:spPr>
          <a:xfrm>
            <a:off x="8420407" y="2506306"/>
            <a:ext cx="605815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defTabSz="825500">
              <a:spcBef>
                <a:spcPts val="0"/>
              </a:spcBef>
              <a:defRPr sz="5500">
                <a:solidFill>
                  <a:srgbClr val="535860"/>
                </a:solidFill>
              </a:defRPr>
            </a:lvl1pPr>
          </a:lstStyle>
          <a:p>
            <a:pPr/>
            <a:r>
              <a:t>Working with Lists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ort Data"/>
          <p:cNvSpPr txBox="1"/>
          <p:nvPr/>
        </p:nvSpPr>
        <p:spPr>
          <a:xfrm>
            <a:off x="8542285" y="4704119"/>
            <a:ext cx="6323077"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Sort Data</a:t>
            </a:r>
          </a:p>
        </p:txBody>
      </p:sp>
      <p:pic>
        <p:nvPicPr>
          <p:cNvPr id="452" name="Image" descr="Image"/>
          <p:cNvPicPr>
            <a:picLocks noChangeAspect="1"/>
          </p:cNvPicPr>
          <p:nvPr/>
        </p:nvPicPr>
        <p:blipFill>
          <a:blip r:embed="rId2">
            <a:extLst/>
          </a:blip>
          <a:stretch>
            <a:fillRect/>
          </a:stretch>
        </p:blipFill>
        <p:spPr>
          <a:xfrm>
            <a:off x="8307341" y="6983945"/>
            <a:ext cx="10846500" cy="472243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Organizes data for easier navigation and readability…"/>
          <p:cNvSpPr txBox="1"/>
          <p:nvPr/>
        </p:nvSpPr>
        <p:spPr>
          <a:xfrm>
            <a:off x="1120665" y="3641304"/>
            <a:ext cx="22142672"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Organizes data for easier navigation and readability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Simplifies data analysis by grouping related information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Helps quickly find specific data points or trends</a:t>
            </a:r>
          </a:p>
        </p:txBody>
      </p:sp>
      <p:sp>
        <p:nvSpPr>
          <p:cNvPr id="455" name="Why sort data? (Organization, analysis, finding information)"/>
          <p:cNvSpPr txBox="1"/>
          <p:nvPr/>
        </p:nvSpPr>
        <p:spPr>
          <a:xfrm>
            <a:off x="835404" y="561863"/>
            <a:ext cx="1745234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Why sort data? (Organization, analysis, finding information)</a:t>
            </a:r>
          </a:p>
        </p:txBody>
      </p:sp>
      <p:pic>
        <p:nvPicPr>
          <p:cNvPr id="456" name="Image" descr="Image"/>
          <p:cNvPicPr>
            <a:picLocks noChangeAspect="1"/>
          </p:cNvPicPr>
          <p:nvPr/>
        </p:nvPicPr>
        <p:blipFill>
          <a:blip r:embed="rId2">
            <a:extLst/>
          </a:blip>
          <a:stretch>
            <a:fillRect/>
          </a:stretch>
        </p:blipFill>
        <p:spPr>
          <a:xfrm>
            <a:off x="11195926" y="5889726"/>
            <a:ext cx="10381634" cy="596607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orting by a single column (ascending, descending)"/>
          <p:cNvSpPr txBox="1"/>
          <p:nvPr/>
        </p:nvSpPr>
        <p:spPr>
          <a:xfrm>
            <a:off x="835403" y="561863"/>
            <a:ext cx="1520317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Sorting by a single column (ascending, descending)</a:t>
            </a:r>
          </a:p>
        </p:txBody>
      </p:sp>
      <p:sp>
        <p:nvSpPr>
          <p:cNvPr id="459" name="Sort data in ascending or descending order…"/>
          <p:cNvSpPr txBox="1"/>
          <p:nvPr/>
        </p:nvSpPr>
        <p:spPr>
          <a:xfrm>
            <a:off x="1614802" y="3162238"/>
            <a:ext cx="13740893"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Sort data in ascending or descending order</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Ideal for quick organization based on one key variable</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Supports numeric, text, and date-based sorting</a:t>
            </a:r>
          </a:p>
        </p:txBody>
      </p:sp>
      <p:pic>
        <p:nvPicPr>
          <p:cNvPr id="460" name="Image" descr="Image"/>
          <p:cNvPicPr>
            <a:picLocks noChangeAspect="1"/>
          </p:cNvPicPr>
          <p:nvPr/>
        </p:nvPicPr>
        <p:blipFill>
          <a:blip r:embed="rId2">
            <a:extLst/>
          </a:blip>
          <a:srcRect l="0" t="11525" r="0" b="0"/>
          <a:stretch>
            <a:fillRect/>
          </a:stretch>
        </p:blipFill>
        <p:spPr>
          <a:xfrm>
            <a:off x="9143906" y="5787126"/>
            <a:ext cx="12636502" cy="469674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orting by multiple columns (prioritizing criteria)"/>
          <p:cNvSpPr txBox="1"/>
          <p:nvPr/>
        </p:nvSpPr>
        <p:spPr>
          <a:xfrm>
            <a:off x="835404" y="561863"/>
            <a:ext cx="1443736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Sorting by multiple columns (prioritizing criteria)</a:t>
            </a:r>
          </a:p>
        </p:txBody>
      </p:sp>
      <p:sp>
        <p:nvSpPr>
          <p:cNvPr id="463" name="Set primary and secondary sorting criteria for detailed order…"/>
          <p:cNvSpPr txBox="1"/>
          <p:nvPr/>
        </p:nvSpPr>
        <p:spPr>
          <a:xfrm>
            <a:off x="1186760" y="2948967"/>
            <a:ext cx="1681988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Set primary and secondary sorting criteria for detailed order</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Helps prioritize important categories within large datasets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Useful for multi-level data organization, like department then name</a:t>
            </a:r>
          </a:p>
        </p:txBody>
      </p:sp>
      <p:pic>
        <p:nvPicPr>
          <p:cNvPr id="464" name="Image" descr="Image"/>
          <p:cNvPicPr>
            <a:picLocks noChangeAspect="1"/>
          </p:cNvPicPr>
          <p:nvPr/>
        </p:nvPicPr>
        <p:blipFill>
          <a:blip r:embed="rId2">
            <a:extLst/>
          </a:blip>
          <a:stretch>
            <a:fillRect/>
          </a:stretch>
        </p:blipFill>
        <p:spPr>
          <a:xfrm>
            <a:off x="10729824" y="5362676"/>
            <a:ext cx="11190802" cy="853469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1257300" y="3632198"/>
            <a:ext cx="7289800" cy="6451602"/>
          </a:xfrm>
          <a:prstGeom prst="rect">
            <a:avLst/>
          </a:prstGeom>
          <a:effectLst>
            <a:outerShdw sx="100000" sy="100000" kx="0" ky="0" algn="b" rotWithShape="0" blurRad="254000" dist="127000" dir="5400000">
              <a:srgbClr val="000000">
                <a:alpha val="70000"/>
              </a:srgbClr>
            </a:outerShdw>
          </a:effectLst>
        </p:spPr>
      </p:pic>
      <p:pic>
        <p:nvPicPr>
          <p:cNvPr id="192" name="Close-up of a layered pattern of gray stone" descr="Close-up of a layered pattern of gray stone"/>
          <p:cNvPicPr>
            <a:picLocks noChangeAspect="1"/>
          </p:cNvPicPr>
          <p:nvPr>
            <p:ph type="pic" idx="22"/>
          </p:nvPr>
        </p:nvPicPr>
        <p:blipFill>
          <a:blip r:embed="rId3">
            <a:extLst/>
          </a:blip>
          <a:srcRect l="12335" t="0" r="12335" b="0"/>
          <a:stretch>
            <a:fillRect/>
          </a:stretch>
        </p:blipFill>
        <p:spPr>
          <a:xfrm>
            <a:off x="8547100" y="3632200"/>
            <a:ext cx="7289800" cy="6451600"/>
          </a:xfrm>
          <a:prstGeom prst="rect">
            <a:avLst/>
          </a:prstGeom>
        </p:spPr>
      </p:pic>
      <p:pic>
        <p:nvPicPr>
          <p:cNvPr id="193" name="Close-up of a white ribbed pattern" descr="Close-up of a white ribbed pattern"/>
          <p:cNvPicPr>
            <a:picLocks noChangeAspect="1"/>
          </p:cNvPicPr>
          <p:nvPr>
            <p:ph type="pic" idx="23"/>
          </p:nvPr>
        </p:nvPicPr>
        <p:blipFill>
          <a:blip r:embed="rId4">
            <a:extLst/>
          </a:blip>
          <a:srcRect l="12292" t="0" r="12379" b="87"/>
          <a:stretch>
            <a:fillRect/>
          </a:stretch>
        </p:blipFill>
        <p:spPr>
          <a:xfrm>
            <a:off x="15811499" y="3632199"/>
            <a:ext cx="7289802" cy="64516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194" name="Working with Functions"/>
          <p:cNvSpPr txBox="1"/>
          <p:nvPr/>
        </p:nvSpPr>
        <p:spPr>
          <a:xfrm>
            <a:off x="7519930" y="1984976"/>
            <a:ext cx="7838629"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defTabSz="825500">
              <a:spcBef>
                <a:spcPts val="0"/>
              </a:spcBef>
              <a:defRPr sz="5500">
                <a:solidFill>
                  <a:srgbClr val="535860"/>
                </a:solidFill>
              </a:defRPr>
            </a:lvl1pPr>
          </a:lstStyle>
          <a:p>
            <a:pPr/>
            <a:r>
              <a:t>Working with Functions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Custom sort orders (text, dates, custom lists)"/>
          <p:cNvSpPr txBox="1"/>
          <p:nvPr/>
        </p:nvSpPr>
        <p:spPr>
          <a:xfrm>
            <a:off x="835404" y="561863"/>
            <a:ext cx="129959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Custom sort orders (text, dates, custom lists)</a:t>
            </a:r>
          </a:p>
        </p:txBody>
      </p:sp>
      <p:sp>
        <p:nvSpPr>
          <p:cNvPr id="467" name="Create custom lists to sort data beyond default options…"/>
          <p:cNvSpPr txBox="1"/>
          <p:nvPr/>
        </p:nvSpPr>
        <p:spPr>
          <a:xfrm>
            <a:off x="1471122" y="2711999"/>
            <a:ext cx="16599917"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Create custom lists to sort data beyond default options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Sort text, dates, or predefined categories (e.g., high/medium/low)</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Custom lists save time for frequent, specific sorting needs</a:t>
            </a:r>
          </a:p>
        </p:txBody>
      </p:sp>
      <p:pic>
        <p:nvPicPr>
          <p:cNvPr id="468" name="Image" descr="Image"/>
          <p:cNvPicPr>
            <a:picLocks noChangeAspect="1"/>
          </p:cNvPicPr>
          <p:nvPr/>
        </p:nvPicPr>
        <p:blipFill>
          <a:blip r:embed="rId2">
            <a:extLst/>
          </a:blip>
          <a:stretch>
            <a:fillRect/>
          </a:stretch>
        </p:blipFill>
        <p:spPr>
          <a:xfrm>
            <a:off x="8806915" y="5307989"/>
            <a:ext cx="13830188" cy="7260849"/>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orting and filtering relationship"/>
          <p:cNvSpPr txBox="1"/>
          <p:nvPr/>
        </p:nvSpPr>
        <p:spPr>
          <a:xfrm>
            <a:off x="835404" y="561863"/>
            <a:ext cx="962533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Sorting and filtering relationship</a:t>
            </a:r>
          </a:p>
        </p:txBody>
      </p:sp>
      <p:sp>
        <p:nvSpPr>
          <p:cNvPr id="471" name="Sorting organizes data, while filtering displays specific data…"/>
          <p:cNvSpPr txBox="1"/>
          <p:nvPr/>
        </p:nvSpPr>
        <p:spPr>
          <a:xfrm>
            <a:off x="1471122" y="3091148"/>
            <a:ext cx="1505508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Sorting organizes data, while filtering displays specific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sorting to group, then filter to drill down on details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Both functions work together for advanced data analysis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Lab"/>
          <p:cNvSpPr txBox="1"/>
          <p:nvPr>
            <p:ph type="body" idx="1"/>
          </p:nvPr>
        </p:nvSpPr>
        <p:spPr>
          <a:prstGeom prst="rect">
            <a:avLst/>
          </a:prstGeom>
        </p:spPr>
        <p:txBody>
          <a:bodyPr/>
          <a:lstStyle>
            <a:lvl1pPr>
              <a:defRPr spc="-1800"/>
            </a:lvl1pPr>
          </a:lstStyle>
          <a:p>
            <a:pPr/>
            <a:r>
              <a:t>Lab</a:t>
            </a:r>
          </a:p>
        </p:txBody>
      </p:sp>
      <p:sp>
        <p:nvSpPr>
          <p:cNvPr id="474" name="Sort Data"/>
          <p:cNvSpPr txBox="1"/>
          <p:nvPr/>
        </p:nvSpPr>
        <p:spPr>
          <a:xfrm>
            <a:off x="10067795" y="8165287"/>
            <a:ext cx="2940303"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Sort Data</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Filter Data"/>
          <p:cNvSpPr txBox="1"/>
          <p:nvPr/>
        </p:nvSpPr>
        <p:spPr>
          <a:xfrm>
            <a:off x="8230881" y="4704119"/>
            <a:ext cx="6945885"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Filter Data</a:t>
            </a:r>
          </a:p>
        </p:txBody>
      </p:sp>
      <p:pic>
        <p:nvPicPr>
          <p:cNvPr id="477" name="Image" descr="Image"/>
          <p:cNvPicPr>
            <a:picLocks noChangeAspect="1"/>
          </p:cNvPicPr>
          <p:nvPr/>
        </p:nvPicPr>
        <p:blipFill>
          <a:blip r:embed="rId2">
            <a:extLst/>
          </a:blip>
          <a:stretch>
            <a:fillRect/>
          </a:stretch>
        </p:blipFill>
        <p:spPr>
          <a:xfrm>
            <a:off x="8449523" y="7007641"/>
            <a:ext cx="10846498" cy="472243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Introduction to filtering (purpose, benefits)"/>
          <p:cNvSpPr txBox="1"/>
          <p:nvPr/>
        </p:nvSpPr>
        <p:spPr>
          <a:xfrm>
            <a:off x="835403" y="561863"/>
            <a:ext cx="1261046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filtering (purpose, benefits)</a:t>
            </a:r>
          </a:p>
        </p:txBody>
      </p:sp>
      <p:sp>
        <p:nvSpPr>
          <p:cNvPr id="480" name="Purpose: Quickly isolate and view specific data within large datasets…"/>
          <p:cNvSpPr txBox="1"/>
          <p:nvPr/>
        </p:nvSpPr>
        <p:spPr>
          <a:xfrm>
            <a:off x="1471121" y="3588781"/>
            <a:ext cx="17807433"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Purpose: Quickly isolate and view specific data within large datasets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Benefits: Enhances focus on relevant data, improves analysis efficiency</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Types of Filters: Basic, advanced, color/icon-based</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Applying basic filters (text, number, date filters)"/>
          <p:cNvSpPr txBox="1"/>
          <p:nvPr/>
        </p:nvSpPr>
        <p:spPr>
          <a:xfrm>
            <a:off x="835403" y="561863"/>
            <a:ext cx="139230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Applying basic filters (text, number, date filters)</a:t>
            </a:r>
          </a:p>
        </p:txBody>
      </p:sp>
      <p:sp>
        <p:nvSpPr>
          <p:cNvPr id="483" name="Access filters from the Data tab for easy sorting options…"/>
          <p:cNvSpPr txBox="1"/>
          <p:nvPr/>
        </p:nvSpPr>
        <p:spPr>
          <a:xfrm>
            <a:off x="1068275" y="2332851"/>
            <a:ext cx="1609648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Access filters from the Data tab for easy sorting options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text, number, and date filters for specific data types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ranges based on set conditions (e.g., greater than, equals)</a:t>
            </a:r>
          </a:p>
        </p:txBody>
      </p:sp>
      <p:pic>
        <p:nvPicPr>
          <p:cNvPr id="484" name="Image" descr="Image"/>
          <p:cNvPicPr>
            <a:picLocks noChangeAspect="1"/>
          </p:cNvPicPr>
          <p:nvPr/>
        </p:nvPicPr>
        <p:blipFill>
          <a:blip r:embed="rId2">
            <a:extLst/>
          </a:blip>
          <a:stretch>
            <a:fillRect/>
          </a:stretch>
        </p:blipFill>
        <p:spPr>
          <a:xfrm>
            <a:off x="15240424" y="4614302"/>
            <a:ext cx="7700572" cy="869419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Using advanced filter criteria (multiple conditions, wildcards)"/>
          <p:cNvSpPr txBox="1"/>
          <p:nvPr/>
        </p:nvSpPr>
        <p:spPr>
          <a:xfrm>
            <a:off x="835403" y="561863"/>
            <a:ext cx="1796859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Using advanced filter criteria (multiple conditions, wildcards)</a:t>
            </a:r>
          </a:p>
        </p:txBody>
      </p:sp>
      <p:sp>
        <p:nvSpPr>
          <p:cNvPr id="487" name="Apply multiple conditions for complex filtering needs…"/>
          <p:cNvSpPr txBox="1"/>
          <p:nvPr/>
        </p:nvSpPr>
        <p:spPr>
          <a:xfrm>
            <a:off x="1471121" y="3636174"/>
            <a:ext cx="13592049"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multiple conditions for complex filtering needs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wildcards (*) to match partial text patterns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data across multiple columns simultaneously</a:t>
            </a:r>
          </a:p>
        </p:txBody>
      </p:sp>
      <p:pic>
        <p:nvPicPr>
          <p:cNvPr id="488" name="Image" descr="Image"/>
          <p:cNvPicPr>
            <a:picLocks noChangeAspect="1"/>
          </p:cNvPicPr>
          <p:nvPr/>
        </p:nvPicPr>
        <p:blipFill>
          <a:blip r:embed="rId2">
            <a:extLst/>
          </a:blip>
          <a:stretch>
            <a:fillRect/>
          </a:stretch>
        </p:blipFill>
        <p:spPr>
          <a:xfrm>
            <a:off x="7867556" y="6625734"/>
            <a:ext cx="15189203" cy="5867402"/>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Filtering by color or icon"/>
          <p:cNvSpPr txBox="1"/>
          <p:nvPr/>
        </p:nvSpPr>
        <p:spPr>
          <a:xfrm>
            <a:off x="835404" y="561863"/>
            <a:ext cx="726440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Filtering by color or icon</a:t>
            </a:r>
          </a:p>
        </p:txBody>
      </p:sp>
      <p:sp>
        <p:nvSpPr>
          <p:cNvPr id="491" name="Filter cells by fill color, text color, or icon set…"/>
          <p:cNvSpPr txBox="1"/>
          <p:nvPr/>
        </p:nvSpPr>
        <p:spPr>
          <a:xfrm>
            <a:off x="665431" y="2688303"/>
            <a:ext cx="1518920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Filter cells by fill color, text color, or icon set</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Useful for highlighting key metrics or conditional formatting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Instantly view categorized data by visual cues</a:t>
            </a:r>
          </a:p>
        </p:txBody>
      </p:sp>
      <p:pic>
        <p:nvPicPr>
          <p:cNvPr id="492" name="Image" descr="Image"/>
          <p:cNvPicPr>
            <a:picLocks noChangeAspect="1"/>
          </p:cNvPicPr>
          <p:nvPr/>
        </p:nvPicPr>
        <p:blipFill>
          <a:blip r:embed="rId2">
            <a:extLst/>
          </a:blip>
          <a:stretch>
            <a:fillRect/>
          </a:stretch>
        </p:blipFill>
        <p:spPr>
          <a:xfrm>
            <a:off x="16019031" y="3574920"/>
            <a:ext cx="8128002" cy="92202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aving and reapplying filters"/>
          <p:cNvSpPr txBox="1"/>
          <p:nvPr/>
        </p:nvSpPr>
        <p:spPr>
          <a:xfrm>
            <a:off x="835404" y="561863"/>
            <a:ext cx="849185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Saving and reapplying filters</a:t>
            </a:r>
          </a:p>
        </p:txBody>
      </p:sp>
      <p:sp>
        <p:nvSpPr>
          <p:cNvPr id="495" name="Save filter settings for consistent data analysis…"/>
          <p:cNvSpPr txBox="1"/>
          <p:nvPr/>
        </p:nvSpPr>
        <p:spPr>
          <a:xfrm>
            <a:off x="1400030" y="4133807"/>
            <a:ext cx="16366237"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Save filter settings for consistent data analysis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custom views to quickly switch between filter configurations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Reapply filters after data updates to maintain accuracy</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Lab"/>
          <p:cNvSpPr txBox="1"/>
          <p:nvPr>
            <p:ph type="body" idx="1"/>
          </p:nvPr>
        </p:nvSpPr>
        <p:spPr>
          <a:prstGeom prst="rect">
            <a:avLst/>
          </a:prstGeom>
        </p:spPr>
        <p:txBody>
          <a:bodyPr/>
          <a:lstStyle>
            <a:lvl1pPr>
              <a:defRPr spc="-1800"/>
            </a:lvl1pPr>
          </a:lstStyle>
          <a:p>
            <a:pPr/>
            <a:r>
              <a:t>Lab</a:t>
            </a:r>
          </a:p>
        </p:txBody>
      </p:sp>
      <p:sp>
        <p:nvSpPr>
          <p:cNvPr id="498" name="Filter Data"/>
          <p:cNvSpPr txBox="1"/>
          <p:nvPr/>
        </p:nvSpPr>
        <p:spPr>
          <a:xfrm>
            <a:off x="10163093" y="8165287"/>
            <a:ext cx="3223640"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Filter Data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ork with Ranges"/>
          <p:cNvSpPr txBox="1"/>
          <p:nvPr/>
        </p:nvSpPr>
        <p:spPr>
          <a:xfrm>
            <a:off x="5465075" y="4704119"/>
            <a:ext cx="12477497"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Work with Ranges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Query Data with Database Functions"/>
          <p:cNvSpPr txBox="1"/>
          <p:nvPr/>
        </p:nvSpPr>
        <p:spPr>
          <a:xfrm>
            <a:off x="-299293" y="3806102"/>
            <a:ext cx="24006232" cy="3876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14016">
              <a:lnSpc>
                <a:spcPct val="90000"/>
              </a:lnSpc>
              <a:spcBef>
                <a:spcPts val="0"/>
              </a:spcBef>
              <a:defRPr spc="-198" sz="11880">
                <a:solidFill>
                  <a:srgbClr val="E38300"/>
                </a:solidFill>
              </a:defRPr>
            </a:lvl1pPr>
          </a:lstStyle>
          <a:p>
            <a:pPr/>
            <a:r>
              <a:t>Query Data with Database Functions</a:t>
            </a:r>
          </a:p>
        </p:txBody>
      </p:sp>
      <p:pic>
        <p:nvPicPr>
          <p:cNvPr id="501" name="Image" descr="Image"/>
          <p:cNvPicPr>
            <a:picLocks noChangeAspect="1"/>
          </p:cNvPicPr>
          <p:nvPr/>
        </p:nvPicPr>
        <p:blipFill>
          <a:blip r:embed="rId2">
            <a:extLst/>
          </a:blip>
          <a:stretch>
            <a:fillRect/>
          </a:stretch>
        </p:blipFill>
        <p:spPr>
          <a:xfrm>
            <a:off x="7833406" y="7457880"/>
            <a:ext cx="10846499" cy="4722433"/>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Introduction to database functions (purpose, advantages)"/>
          <p:cNvSpPr txBox="1"/>
          <p:nvPr/>
        </p:nvSpPr>
        <p:spPr>
          <a:xfrm>
            <a:off x="835403" y="561863"/>
            <a:ext cx="1687512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database functions (purpose, advantages)</a:t>
            </a:r>
          </a:p>
        </p:txBody>
      </p:sp>
      <p:sp>
        <p:nvSpPr>
          <p:cNvPr id="504" name="Purpose: Analyze large datasets by querying specific data based on criteria…"/>
          <p:cNvSpPr txBox="1"/>
          <p:nvPr/>
        </p:nvSpPr>
        <p:spPr>
          <a:xfrm>
            <a:off x="1873967" y="3304419"/>
            <a:ext cx="18785333"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Purpose: Analyze large datasets by querying specific data based on criteria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Advantages: Simplifies data extraction without complex formulas or filters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Common database functions: DSUM, DAVERAGE, DCOUNT, DMAX, DMIN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SUM, DAVERAGE, DCOUNT functions (syntax, examples)"/>
          <p:cNvSpPr txBox="1"/>
          <p:nvPr/>
        </p:nvSpPr>
        <p:spPr>
          <a:xfrm>
            <a:off x="835404" y="561863"/>
            <a:ext cx="1726501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DSUM, DAVERAGE, DCOUNT functions (syntax, examples)</a:t>
            </a:r>
          </a:p>
        </p:txBody>
      </p:sp>
      <p:sp>
        <p:nvSpPr>
          <p:cNvPr id="507" name="DSUM: Adds values in a field matching specified criteria…"/>
          <p:cNvSpPr txBox="1"/>
          <p:nvPr/>
        </p:nvSpPr>
        <p:spPr>
          <a:xfrm>
            <a:off x="1985437" y="3752620"/>
            <a:ext cx="18909134" cy="22682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DSUM</a:t>
            </a:r>
            <a:r>
              <a:rPr b="0"/>
              <a:t>: Adds values in a field matching specified criteria</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DAVERAGE</a:t>
            </a:r>
            <a:r>
              <a:rPr b="0"/>
              <a:t>: Calculates average of values in a field based on criteria</a:t>
            </a:r>
          </a:p>
          <a:p>
            <a:pPr marL="685800" indent="-228600" defTabSz="457200">
              <a:spcBef>
                <a:spcPts val="0"/>
              </a:spcBef>
              <a:buSzPct val="100000"/>
              <a:buFont typeface="Times Roman"/>
              <a:buChar char="•"/>
              <a:defRPr b="1">
                <a:solidFill>
                  <a:srgbClr val="535860"/>
                </a:solidFill>
                <a:latin typeface="Graphik"/>
                <a:ea typeface="Graphik"/>
                <a:cs typeface="Graphik"/>
                <a:sym typeface="Graphik"/>
              </a:defRPr>
            </a:pPr>
            <a:r>
              <a:t>DCOUNT</a:t>
            </a:r>
            <a:r>
              <a:rPr b="0"/>
              <a:t>: Counts cells containing numbers in a field matching criteria</a:t>
            </a:r>
          </a:p>
        </p:txBody>
      </p:sp>
      <p:sp>
        <p:nvSpPr>
          <p:cNvPr id="508" name="Connection Line"/>
          <p:cNvSpPr/>
          <p:nvPr/>
        </p:nvSpPr>
        <p:spPr>
          <a:xfrm>
            <a:off x="14027202" y="8086265"/>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509" name="Image" descr="Image"/>
          <p:cNvPicPr>
            <a:picLocks noChangeAspect="1"/>
          </p:cNvPicPr>
          <p:nvPr/>
        </p:nvPicPr>
        <p:blipFill>
          <a:blip r:embed="rId2">
            <a:extLst/>
          </a:blip>
          <a:stretch>
            <a:fillRect/>
          </a:stretch>
        </p:blipFill>
        <p:spPr>
          <a:xfrm>
            <a:off x="1697944" y="6479183"/>
            <a:ext cx="14418358" cy="4526153"/>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Creating database criteria ranges"/>
          <p:cNvSpPr txBox="1"/>
          <p:nvPr/>
        </p:nvSpPr>
        <p:spPr>
          <a:xfrm>
            <a:off x="835404" y="561863"/>
            <a:ext cx="983234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Creating database criteria ranges</a:t>
            </a:r>
          </a:p>
        </p:txBody>
      </p:sp>
      <p:sp>
        <p:nvSpPr>
          <p:cNvPr id="512" name="Criteria ranges define the conditions for database function queries…"/>
          <p:cNvSpPr txBox="1"/>
          <p:nvPr/>
        </p:nvSpPr>
        <p:spPr>
          <a:xfrm>
            <a:off x="1389642" y="2908849"/>
            <a:ext cx="13440451"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Criteria ranges define the conditions for database function queries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Place criteria in separate rows/columns for flexible queries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Label criteria columns to match database headers for accurac</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Using wildcards and comparison operators in criteria"/>
          <p:cNvSpPr txBox="1"/>
          <p:nvPr/>
        </p:nvSpPr>
        <p:spPr>
          <a:xfrm>
            <a:off x="835403" y="561863"/>
            <a:ext cx="1559433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Using wildcards and comparison operators in criteria</a:t>
            </a:r>
          </a:p>
        </p:txBody>
      </p:sp>
      <p:sp>
        <p:nvSpPr>
          <p:cNvPr id="515" name="Wildcards (e.g., “*”) match patterns in text criteria for flexible queries…"/>
          <p:cNvSpPr txBox="1"/>
          <p:nvPr/>
        </p:nvSpPr>
        <p:spPr>
          <a:xfrm>
            <a:off x="1471121" y="2901574"/>
            <a:ext cx="17304513"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Wildcards (e.g., “*”) match patterns in text criteria for flexible queries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comparison operators (&gt;, &lt;, =) for numeric filtering</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Combine criteria with AND/OR for multi-condition queries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Real-world applications of database functions"/>
          <p:cNvSpPr txBox="1"/>
          <p:nvPr/>
        </p:nvSpPr>
        <p:spPr>
          <a:xfrm>
            <a:off x="835403" y="561863"/>
            <a:ext cx="1342199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Real-world applications of database functions</a:t>
            </a:r>
          </a:p>
        </p:txBody>
      </p:sp>
      <p:sp>
        <p:nvSpPr>
          <p:cNvPr id="518" name="Financial analysis: Calculate specific expenses or revenues…"/>
          <p:cNvSpPr txBox="1"/>
          <p:nvPr/>
        </p:nvSpPr>
        <p:spPr>
          <a:xfrm>
            <a:off x="2039844" y="3043754"/>
            <a:ext cx="17724121"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Financial analysis: Calculate specific expenses or revenues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Inventory management: Count items that meet restocking thresholds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Sales data analysis: Aggregate sales by region, product, or time period</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Lab"/>
          <p:cNvSpPr txBox="1"/>
          <p:nvPr>
            <p:ph type="body" idx="1"/>
          </p:nvPr>
        </p:nvSpPr>
        <p:spPr>
          <a:prstGeom prst="rect">
            <a:avLst/>
          </a:prstGeom>
        </p:spPr>
        <p:txBody>
          <a:bodyPr/>
          <a:lstStyle>
            <a:lvl1pPr>
              <a:defRPr spc="-1800"/>
            </a:lvl1pPr>
          </a:lstStyle>
          <a:p>
            <a:pPr/>
            <a:r>
              <a:t>Lab</a:t>
            </a:r>
          </a:p>
        </p:txBody>
      </p:sp>
      <p:sp>
        <p:nvSpPr>
          <p:cNvPr id="521" name="Query Data with Database Functions"/>
          <p:cNvSpPr txBox="1"/>
          <p:nvPr/>
        </p:nvSpPr>
        <p:spPr>
          <a:xfrm>
            <a:off x="6454553" y="7545207"/>
            <a:ext cx="11474894"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Query Data with Database Functions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Outline and Subtotal Data"/>
          <p:cNvSpPr txBox="1"/>
          <p:nvPr/>
        </p:nvSpPr>
        <p:spPr>
          <a:xfrm>
            <a:off x="2906131" y="3898429"/>
            <a:ext cx="17500601"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Outline and Subtotal Data</a:t>
            </a:r>
          </a:p>
        </p:txBody>
      </p:sp>
      <p:pic>
        <p:nvPicPr>
          <p:cNvPr id="524" name="Image" descr="Image"/>
          <p:cNvPicPr>
            <a:picLocks noChangeAspect="1"/>
          </p:cNvPicPr>
          <p:nvPr/>
        </p:nvPicPr>
        <p:blipFill>
          <a:blip r:embed="rId2">
            <a:extLst/>
          </a:blip>
          <a:stretch>
            <a:fillRect/>
          </a:stretch>
        </p:blipFill>
        <p:spPr>
          <a:xfrm>
            <a:off x="8022980" y="6391523"/>
            <a:ext cx="10846500" cy="4722434"/>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Introduction to outlining (organizing data, creating summaries)"/>
          <p:cNvSpPr txBox="1"/>
          <p:nvPr/>
        </p:nvSpPr>
        <p:spPr>
          <a:xfrm>
            <a:off x="835404" y="561863"/>
            <a:ext cx="1853565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Introduction to outlining (organizing data, creating summaries)</a:t>
            </a:r>
          </a:p>
        </p:txBody>
      </p:sp>
      <p:sp>
        <p:nvSpPr>
          <p:cNvPr id="527" name="Organize large datasets for easy viewing and navigation…"/>
          <p:cNvSpPr txBox="1"/>
          <p:nvPr/>
        </p:nvSpPr>
        <p:spPr>
          <a:xfrm>
            <a:off x="1437036" y="2624487"/>
            <a:ext cx="13440451"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Organize large datasets for easy viewing and navigation</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Create summaries to see high-level trends without detailed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Excel's outline feature simplifies complex data structures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Creating outlines (grouping rows/columns, levels of outlining)"/>
          <p:cNvSpPr txBox="1"/>
          <p:nvPr/>
        </p:nvSpPr>
        <p:spPr>
          <a:xfrm>
            <a:off x="835403" y="561863"/>
            <a:ext cx="1810258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Creating outlines (grouping rows/columns, levels of outlining)</a:t>
            </a:r>
          </a:p>
        </p:txBody>
      </p:sp>
      <p:sp>
        <p:nvSpPr>
          <p:cNvPr id="530" name="Group rows or columns for structured data views…"/>
          <p:cNvSpPr txBox="1"/>
          <p:nvPr/>
        </p:nvSpPr>
        <p:spPr>
          <a:xfrm>
            <a:off x="1792488" y="3126914"/>
            <a:ext cx="13440451" cy="36144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Group rows or columns for structured data views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outline levels to switch between detailed and summary views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Set up outlines for efficient data analysis and presentation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pasted-movie.png" descr="pasted-movie.png"/>
          <p:cNvPicPr>
            <a:picLocks noChangeAspect="1"/>
          </p:cNvPicPr>
          <p:nvPr/>
        </p:nvPicPr>
        <p:blipFill>
          <a:blip r:embed="rId2">
            <a:extLst/>
          </a:blip>
          <a:stretch>
            <a:fillRect/>
          </a:stretch>
        </p:blipFill>
        <p:spPr>
          <a:xfrm>
            <a:off x="4746075" y="6153732"/>
            <a:ext cx="8477385" cy="5358544"/>
          </a:xfrm>
          <a:prstGeom prst="rect">
            <a:avLst/>
          </a:prstGeom>
          <a:ln w="12700">
            <a:miter lim="400000"/>
          </a:ln>
        </p:spPr>
      </p:pic>
      <p:sp>
        <p:nvSpPr>
          <p:cNvPr id="199"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200" name="What is a Range?"/>
          <p:cNvSpPr txBox="1"/>
          <p:nvPr/>
        </p:nvSpPr>
        <p:spPr>
          <a:xfrm>
            <a:off x="835403" y="561863"/>
            <a:ext cx="506222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What is a Range?</a:t>
            </a:r>
          </a:p>
        </p:txBody>
      </p:sp>
      <p:sp>
        <p:nvSpPr>
          <p:cNvPr id="201"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sp>
        <p:nvSpPr>
          <p:cNvPr id="202" name="Ranges are essential for performing calculations, applying formatting, and working with data in Excel."/>
          <p:cNvSpPr txBox="1"/>
          <p:nvPr/>
        </p:nvSpPr>
        <p:spPr>
          <a:xfrm>
            <a:off x="3688231" y="11843132"/>
            <a:ext cx="13440451"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139700" defTabSz="457200">
              <a:spcBef>
                <a:spcPts val="0"/>
              </a:spcBef>
              <a:defRPr>
                <a:solidFill>
                  <a:srgbClr val="535860"/>
                </a:solidFill>
                <a:latin typeface="Graphik"/>
                <a:ea typeface="Graphik"/>
                <a:cs typeface="Graphik"/>
                <a:sym typeface="Graphik"/>
              </a:defRPr>
            </a:lvl1pPr>
          </a:lstStyle>
          <a:p>
            <a:pPr/>
            <a:r>
              <a:t>Ranges are essential for performing calculations, applying formatting, and working with data in Excel.</a:t>
            </a:r>
          </a:p>
        </p:txBody>
      </p:sp>
      <p:sp>
        <p:nvSpPr>
          <p:cNvPr id="203" name="Connection Line"/>
          <p:cNvSpPr/>
          <p:nvPr/>
        </p:nvSpPr>
        <p:spPr>
          <a:xfrm>
            <a:off x="2439470" y="410520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204"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Using the Subtotal feature (automatic subtotals, custom functions)"/>
          <p:cNvSpPr txBox="1"/>
          <p:nvPr/>
        </p:nvSpPr>
        <p:spPr>
          <a:xfrm>
            <a:off x="835404" y="561863"/>
            <a:ext cx="1939290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Using the Subtotal feature (automatic subtotals, custom functions)</a:t>
            </a:r>
          </a:p>
        </p:txBody>
      </p:sp>
      <p:sp>
        <p:nvSpPr>
          <p:cNvPr id="533" name="Automatically calculate subtotals for grouped data…"/>
          <p:cNvSpPr txBox="1"/>
          <p:nvPr/>
        </p:nvSpPr>
        <p:spPr>
          <a:xfrm>
            <a:off x="1471122" y="3328116"/>
            <a:ext cx="15004797"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Automatically calculate subtotals for grouped data</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Choose from custom functions (Sum, Average, Count, etc.)</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Insert subtotals by column or category for clear insights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Collapsing and expanding outline levels"/>
          <p:cNvSpPr txBox="1"/>
          <p:nvPr/>
        </p:nvSpPr>
        <p:spPr>
          <a:xfrm>
            <a:off x="835404" y="561863"/>
            <a:ext cx="1176718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Collapsing and expanding outline levels</a:t>
            </a:r>
          </a:p>
        </p:txBody>
      </p:sp>
      <p:sp>
        <p:nvSpPr>
          <p:cNvPr id="536" name="Easily collapse data to hide details and focus on summaries…"/>
          <p:cNvSpPr txBox="1"/>
          <p:nvPr/>
        </p:nvSpPr>
        <p:spPr>
          <a:xfrm>
            <a:off x="1447425" y="4204897"/>
            <a:ext cx="15335505" cy="2268221"/>
          </a:xfrm>
          <a:prstGeom prst="rect">
            <a:avLst/>
          </a:prstGeom>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Easily collapse data to hide details and focus on summaries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Expand data levels to drill down into specifics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Adjust outline views for quick data exploration and reporting</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Working with grouped data (formatting, analysis)"/>
          <p:cNvSpPr txBox="1"/>
          <p:nvPr/>
        </p:nvSpPr>
        <p:spPr>
          <a:xfrm>
            <a:off x="835404" y="561863"/>
            <a:ext cx="1442466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Working with grouped data (formatting, analysis)</a:t>
            </a:r>
          </a:p>
        </p:txBody>
      </p:sp>
      <p:sp>
        <p:nvSpPr>
          <p:cNvPr id="539" name="Format grouped data for better readability and analysis…"/>
          <p:cNvSpPr txBox="1"/>
          <p:nvPr/>
        </p:nvSpPr>
        <p:spPr>
          <a:xfrm>
            <a:off x="1057887" y="3098423"/>
            <a:ext cx="13440451" cy="42875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Format grouped data for better readability and analysis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Apply styles, colors, and borders to highlight summaries</a:t>
            </a:r>
          </a:p>
          <a:p>
            <a:pPr marL="685800" indent="-228600" defTabSz="457200">
              <a:spcBef>
                <a:spcPts val="0"/>
              </a:spcBef>
              <a:buSzPct val="100000"/>
              <a:buFont typeface="Times Roman"/>
              <a:buChar char="•"/>
              <a:defRPr>
                <a:solidFill>
                  <a:srgbClr val="535860"/>
                </a:solidFill>
                <a:latin typeface="Graphik"/>
                <a:ea typeface="Graphik"/>
                <a:cs typeface="Graphik"/>
                <a:sym typeface="Graphik"/>
              </a:defRPr>
            </a:pPr>
            <a:r>
              <a:t>Use grouped data for filtered analysis and customized reporting</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Lab"/>
          <p:cNvSpPr txBox="1"/>
          <p:nvPr>
            <p:ph type="body" idx="1"/>
          </p:nvPr>
        </p:nvSpPr>
        <p:spPr>
          <a:prstGeom prst="rect">
            <a:avLst/>
          </a:prstGeom>
        </p:spPr>
        <p:txBody>
          <a:bodyPr/>
          <a:lstStyle>
            <a:lvl1pPr>
              <a:defRPr spc="-1800"/>
            </a:lvl1pPr>
          </a:lstStyle>
          <a:p>
            <a:pPr/>
            <a:r>
              <a:t>Lab</a:t>
            </a:r>
          </a:p>
        </p:txBody>
      </p:sp>
      <p:sp>
        <p:nvSpPr>
          <p:cNvPr id="542" name="Outline and Subtotal Data"/>
          <p:cNvSpPr txBox="1"/>
          <p:nvPr/>
        </p:nvSpPr>
        <p:spPr>
          <a:xfrm>
            <a:off x="7775409" y="7663691"/>
            <a:ext cx="8046402"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algn="ctr" defTabSz="825500">
              <a:lnSpc>
                <a:spcPct val="90000"/>
              </a:lnSpc>
              <a:spcBef>
                <a:spcPts val="0"/>
              </a:spcBef>
              <a:defRPr spc="-99" sz="5500">
                <a:solidFill>
                  <a:srgbClr val="535860"/>
                </a:solidFill>
              </a:defRPr>
            </a:lvl1pPr>
          </a:lstStyle>
          <a:p>
            <a:pPr/>
            <a:r>
              <a:t>Outline and Subtotal Data</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4"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7205195" y="4319406"/>
            <a:ext cx="7289801" cy="6451602"/>
          </a:xfrm>
          <a:prstGeom prst="rect">
            <a:avLst/>
          </a:prstGeom>
        </p:spPr>
      </p:pic>
      <p:sp>
        <p:nvSpPr>
          <p:cNvPr id="545" name="3rd Day"/>
          <p:cNvSpPr txBox="1"/>
          <p:nvPr/>
        </p:nvSpPr>
        <p:spPr>
          <a:xfrm>
            <a:off x="12540206" y="4158419"/>
            <a:ext cx="4078710" cy="1370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latin typeface="Calibri"/>
                <a:ea typeface="Calibri"/>
                <a:cs typeface="Calibri"/>
                <a:sym typeface="Calibri"/>
              </a:defRPr>
            </a:lvl1pPr>
          </a:lstStyle>
          <a:p>
            <a:pPr/>
            <a:r>
              <a:t>3rd Day</a:t>
            </a:r>
          </a:p>
        </p:txBody>
      </p:sp>
      <p:sp>
        <p:nvSpPr>
          <p:cNvPr id="546" name="Analyzing Data"/>
          <p:cNvSpPr txBox="1"/>
          <p:nvPr/>
        </p:nvSpPr>
        <p:spPr>
          <a:xfrm>
            <a:off x="12033693" y="5981700"/>
            <a:ext cx="9175751" cy="175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10000">
                <a:solidFill>
                  <a:srgbClr val="000000"/>
                </a:solidFill>
                <a:latin typeface="Produkt Regular"/>
                <a:ea typeface="Produkt Regular"/>
                <a:cs typeface="Produkt Regular"/>
                <a:sym typeface="Produkt Regular"/>
              </a:defRPr>
            </a:pPr>
            <a:r>
              <a:t>Ana</a:t>
            </a:r>
            <a:r>
              <a:rPr>
                <a:solidFill>
                  <a:srgbClr val="8B5C5C"/>
                </a:solidFill>
              </a:rPr>
              <a:t>lyzing Data</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8" name="Close-up of a curved, white, layered pattern" descr="Close-up of a curved, white, layered pattern"/>
          <p:cNvPicPr>
            <a:picLocks noChangeAspect="1"/>
          </p:cNvPicPr>
          <p:nvPr>
            <p:ph type="pic" idx="21"/>
          </p:nvPr>
        </p:nvPicPr>
        <p:blipFill>
          <a:blip r:embed="rId2">
            <a:extLst/>
          </a:blip>
          <a:srcRect l="0" t="5749" r="0" b="5749"/>
          <a:stretch>
            <a:fillRect/>
          </a:stretch>
        </p:blipFill>
        <p:spPr>
          <a:xfrm>
            <a:off x="1257300" y="3632198"/>
            <a:ext cx="7289800" cy="6451602"/>
          </a:xfrm>
          <a:prstGeom prst="rect">
            <a:avLst/>
          </a:prstGeom>
          <a:effectLst>
            <a:outerShdw sx="100000" sy="100000" kx="0" ky="0" algn="b" rotWithShape="0" blurRad="254000" dist="127000" dir="5400000">
              <a:srgbClr val="000000">
                <a:alpha val="70000"/>
              </a:srgbClr>
            </a:outerShdw>
          </a:effectLst>
        </p:spPr>
      </p:pic>
      <p:pic>
        <p:nvPicPr>
          <p:cNvPr id="549" name="Close-up of a layered pattern of gray stone" descr="Close-up of a layered pattern of gray stone"/>
          <p:cNvPicPr>
            <a:picLocks noChangeAspect="1"/>
          </p:cNvPicPr>
          <p:nvPr>
            <p:ph type="pic" idx="22"/>
          </p:nvPr>
        </p:nvPicPr>
        <p:blipFill>
          <a:blip r:embed="rId3">
            <a:extLst/>
          </a:blip>
          <a:srcRect l="12335" t="0" r="12335" b="0"/>
          <a:stretch>
            <a:fillRect/>
          </a:stretch>
        </p:blipFill>
        <p:spPr>
          <a:xfrm>
            <a:off x="8547100" y="3632200"/>
            <a:ext cx="7289800" cy="6451600"/>
          </a:xfrm>
          <a:prstGeom prst="rect">
            <a:avLst/>
          </a:prstGeom>
        </p:spPr>
      </p:pic>
      <p:pic>
        <p:nvPicPr>
          <p:cNvPr id="550" name="Close-up of a white ribbed pattern" descr="Close-up of a white ribbed pattern"/>
          <p:cNvPicPr>
            <a:picLocks noChangeAspect="1"/>
          </p:cNvPicPr>
          <p:nvPr>
            <p:ph type="pic" idx="23"/>
          </p:nvPr>
        </p:nvPicPr>
        <p:blipFill>
          <a:blip r:embed="rId4">
            <a:extLst/>
          </a:blip>
          <a:srcRect l="12292" t="0" r="12379" b="87"/>
          <a:stretch>
            <a:fillRect/>
          </a:stretch>
        </p:blipFill>
        <p:spPr>
          <a:xfrm>
            <a:off x="15811499" y="3632199"/>
            <a:ext cx="7289802" cy="6451602"/>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551" name="Analyzing Data"/>
          <p:cNvSpPr txBox="1"/>
          <p:nvPr/>
        </p:nvSpPr>
        <p:spPr>
          <a:xfrm>
            <a:off x="7519930" y="1984976"/>
            <a:ext cx="4993639" cy="99885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ormAutofit fontScale="100000" lnSpcReduction="0"/>
          </a:bodyPr>
          <a:lstStyle>
            <a:lvl1pPr defTabSz="825500">
              <a:spcBef>
                <a:spcPts val="0"/>
              </a:spcBef>
              <a:defRPr sz="5500">
                <a:solidFill>
                  <a:srgbClr val="535860"/>
                </a:solidFill>
              </a:defRPr>
            </a:lvl1pPr>
          </a:lstStyle>
          <a:p>
            <a:pPr/>
            <a:r>
              <a:t>Analyzing Data</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Create and Modify Tables"/>
          <p:cNvSpPr txBox="1"/>
          <p:nvPr/>
        </p:nvSpPr>
        <p:spPr>
          <a:xfrm>
            <a:off x="2936102" y="3898429"/>
            <a:ext cx="17440657" cy="2080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algn="ctr" defTabSz="2438400">
              <a:lnSpc>
                <a:spcPct val="90000"/>
              </a:lnSpc>
              <a:spcBef>
                <a:spcPts val="0"/>
              </a:spcBef>
              <a:defRPr spc="-200" sz="12000">
                <a:solidFill>
                  <a:srgbClr val="E38300"/>
                </a:solidFill>
              </a:defRPr>
            </a:lvl1pPr>
          </a:lstStyle>
          <a:p>
            <a:pPr/>
            <a:r>
              <a:t>Create and Modify Tables</a:t>
            </a:r>
          </a:p>
        </p:txBody>
      </p:sp>
      <p:pic>
        <p:nvPicPr>
          <p:cNvPr id="554" name="Image" descr="Image"/>
          <p:cNvPicPr>
            <a:picLocks noChangeAspect="1"/>
          </p:cNvPicPr>
          <p:nvPr/>
        </p:nvPicPr>
        <p:blipFill>
          <a:blip r:embed="rId2">
            <a:extLst/>
          </a:blip>
          <a:stretch>
            <a:fillRect/>
          </a:stretch>
        </p:blipFill>
        <p:spPr>
          <a:xfrm>
            <a:off x="8022980" y="6391523"/>
            <a:ext cx="10846500" cy="4722434"/>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What is an Excel table?…"/>
          <p:cNvSpPr txBox="1"/>
          <p:nvPr/>
        </p:nvSpPr>
        <p:spPr>
          <a:xfrm>
            <a:off x="835403" y="354535"/>
            <a:ext cx="12929835"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What is an Excel table? </a:t>
            </a:r>
            <a:endParaRPr spc="-49"/>
          </a:p>
          <a:p>
            <a:pPr defTabSz="2414016">
              <a:lnSpc>
                <a:spcPct val="90000"/>
              </a:lnSpc>
              <a:spcBef>
                <a:spcPts val="0"/>
              </a:spcBef>
              <a:defRPr spc="-99" sz="2970">
                <a:solidFill>
                  <a:srgbClr val="8B5C5C"/>
                </a:solidFill>
                <a:latin typeface="Produkt Medium"/>
                <a:ea typeface="Produkt Medium"/>
                <a:cs typeface="Produkt Medium"/>
                <a:sym typeface="Produkt Medium"/>
              </a:defRPr>
            </a:pPr>
            <a:r>
              <a:t>(Benefits of using tables: structured references, built-in filtering/sorting, etc.)</a:t>
            </a:r>
          </a:p>
        </p:txBody>
      </p:sp>
      <p:sp>
        <p:nvSpPr>
          <p:cNvPr id="557" name="…"/>
          <p:cNvSpPr txBox="1"/>
          <p:nvPr/>
        </p:nvSpPr>
        <p:spPr>
          <a:xfrm>
            <a:off x="1471122" y="2086885"/>
            <a:ext cx="9809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t>
            </a:r>
          </a:p>
        </p:txBody>
      </p:sp>
      <p:pic>
        <p:nvPicPr>
          <p:cNvPr id="558" name="pasted-movie.png" descr="pasted-movie.png"/>
          <p:cNvPicPr>
            <a:picLocks noChangeAspect="1"/>
          </p:cNvPicPr>
          <p:nvPr/>
        </p:nvPicPr>
        <p:blipFill>
          <a:blip r:embed="rId2">
            <a:extLst/>
          </a:blip>
          <a:stretch>
            <a:fillRect/>
          </a:stretch>
        </p:blipFill>
        <p:spPr>
          <a:xfrm>
            <a:off x="2216150" y="3470338"/>
            <a:ext cx="5607709" cy="8267036"/>
          </a:xfrm>
          <a:prstGeom prst="rect">
            <a:avLst/>
          </a:prstGeom>
          <a:ln w="12700">
            <a:miter lim="400000"/>
          </a:ln>
        </p:spPr>
      </p:pic>
      <p:pic>
        <p:nvPicPr>
          <p:cNvPr id="559" name="pasted-movie.png" descr="pasted-movie.png"/>
          <p:cNvPicPr>
            <a:picLocks noChangeAspect="1"/>
          </p:cNvPicPr>
          <p:nvPr/>
        </p:nvPicPr>
        <p:blipFill>
          <a:blip r:embed="rId3">
            <a:extLst/>
          </a:blip>
          <a:stretch>
            <a:fillRect/>
          </a:stretch>
        </p:blipFill>
        <p:spPr>
          <a:xfrm>
            <a:off x="9899650" y="3408543"/>
            <a:ext cx="4584700" cy="5524502"/>
          </a:xfrm>
          <a:prstGeom prst="rect">
            <a:avLst/>
          </a:prstGeom>
          <a:ln w="12700">
            <a:miter lim="400000"/>
          </a:ln>
        </p:spPr>
      </p:pic>
      <p:sp>
        <p:nvSpPr>
          <p:cNvPr id="560" name="Connection Line"/>
          <p:cNvSpPr/>
          <p:nvPr/>
        </p:nvSpPr>
        <p:spPr>
          <a:xfrm>
            <a:off x="11098838" y="4191356"/>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Creating tables…"/>
          <p:cNvSpPr txBox="1"/>
          <p:nvPr/>
        </p:nvSpPr>
        <p:spPr>
          <a:xfrm>
            <a:off x="835404" y="354535"/>
            <a:ext cx="543041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Creating tables </a:t>
            </a:r>
            <a:endParaRPr spc="-49"/>
          </a:p>
          <a:p>
            <a:pPr defTabSz="2414016">
              <a:lnSpc>
                <a:spcPct val="90000"/>
              </a:lnSpc>
              <a:spcBef>
                <a:spcPts val="0"/>
              </a:spcBef>
              <a:defRPr spc="-99" sz="2970">
                <a:solidFill>
                  <a:srgbClr val="8B5C5C"/>
                </a:solidFill>
                <a:latin typeface="Produkt Medium"/>
                <a:ea typeface="Produkt Medium"/>
                <a:cs typeface="Produkt Medium"/>
                <a:sym typeface="Produkt Medium"/>
              </a:defRPr>
            </a:pPr>
            <a:r>
              <a:t>(from existing data, blank table)</a:t>
            </a:r>
          </a:p>
        </p:txBody>
      </p:sp>
      <p:sp>
        <p:nvSpPr>
          <p:cNvPr id="563"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pic>
        <p:nvPicPr>
          <p:cNvPr id="564" name="pasted-movie.png" descr="pasted-movie.png"/>
          <p:cNvPicPr>
            <a:picLocks noChangeAspect="1"/>
          </p:cNvPicPr>
          <p:nvPr/>
        </p:nvPicPr>
        <p:blipFill>
          <a:blip r:embed="rId2">
            <a:extLst/>
          </a:blip>
          <a:stretch>
            <a:fillRect/>
          </a:stretch>
        </p:blipFill>
        <p:spPr>
          <a:xfrm>
            <a:off x="6831376" y="3240750"/>
            <a:ext cx="9583709" cy="9848227"/>
          </a:xfrm>
          <a:prstGeom prst="rect">
            <a:avLst/>
          </a:prstGeom>
          <a:ln w="12700">
            <a:miter lim="400000"/>
          </a:ln>
        </p:spPr>
      </p:pic>
      <p:sp>
        <p:nvSpPr>
          <p:cNvPr id="565" name="Connection Line"/>
          <p:cNvSpPr/>
          <p:nvPr/>
        </p:nvSpPr>
        <p:spPr>
          <a:xfrm>
            <a:off x="9392670" y="5210319"/>
            <a:ext cx="2230562" cy="2954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570" y="8097"/>
                  <a:pt x="7370" y="897"/>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566" name="Connection Line"/>
          <p:cNvSpPr/>
          <p:nvPr/>
        </p:nvSpPr>
        <p:spPr>
          <a:xfrm>
            <a:off x="9377489" y="7969377"/>
            <a:ext cx="2245742" cy="543314"/>
          </a:xfrm>
          <a:custGeom>
            <a:avLst/>
            <a:gdLst/>
            <a:ahLst/>
            <a:cxnLst>
              <a:cxn ang="0">
                <a:pos x="wd2" y="hd2"/>
              </a:cxn>
              <a:cxn ang="5400000">
                <a:pos x="wd2" y="hd2"/>
              </a:cxn>
              <a:cxn ang="10800000">
                <a:pos x="wd2" y="hd2"/>
              </a:cxn>
              <a:cxn ang="16200000">
                <a:pos x="wd2" y="hd2"/>
              </a:cxn>
            </a:cxnLst>
            <a:rect l="0" t="0" r="r" b="b"/>
            <a:pathLst>
              <a:path w="21600" h="16875" fill="norm" stroke="1" extrusionOk="0">
                <a:moveTo>
                  <a:pt x="21600" y="6072"/>
                </a:moveTo>
                <a:cubicBezTo>
                  <a:pt x="9661" y="-4725"/>
                  <a:pt x="2461" y="-1124"/>
                  <a:pt x="0" y="16875"/>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8" name="pasted-movie.png" descr="pasted-movie.png"/>
          <p:cNvPicPr>
            <a:picLocks noChangeAspect="1"/>
          </p:cNvPicPr>
          <p:nvPr/>
        </p:nvPicPr>
        <p:blipFill>
          <a:blip r:embed="rId2">
            <a:extLst/>
          </a:blip>
          <a:stretch>
            <a:fillRect/>
          </a:stretch>
        </p:blipFill>
        <p:spPr>
          <a:xfrm>
            <a:off x="4746075" y="6153732"/>
            <a:ext cx="8477385" cy="5358544"/>
          </a:xfrm>
          <a:prstGeom prst="rect">
            <a:avLst/>
          </a:prstGeom>
          <a:ln w="12700">
            <a:miter lim="400000"/>
          </a:ln>
        </p:spPr>
      </p:pic>
      <p:sp>
        <p:nvSpPr>
          <p:cNvPr id="569" name="It can be single cell, a row, a column, or a block of cells."/>
          <p:cNvSpPr txBox="1"/>
          <p:nvPr/>
        </p:nvSpPr>
        <p:spPr>
          <a:xfrm>
            <a:off x="1120665" y="2987385"/>
            <a:ext cx="22142672" cy="92202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marL="685800" indent="-2286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It can be single cell, a row, a column, or a block of cells.</a:t>
            </a:r>
          </a:p>
        </p:txBody>
      </p:sp>
      <p:sp>
        <p:nvSpPr>
          <p:cNvPr id="570" name="Table nomenclature (header row, columns)"/>
          <p:cNvSpPr txBox="1"/>
          <p:nvPr/>
        </p:nvSpPr>
        <p:spPr>
          <a:xfrm>
            <a:off x="835403" y="561863"/>
            <a:ext cx="12640311"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Table nomenclature (header row, columns)</a:t>
            </a:r>
          </a:p>
        </p:txBody>
      </p:sp>
      <p:sp>
        <p:nvSpPr>
          <p:cNvPr id="571"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sp>
        <p:nvSpPr>
          <p:cNvPr id="572" name="Ranges are essential for performing calculations, applying formatting, and working with data in Excel."/>
          <p:cNvSpPr txBox="1"/>
          <p:nvPr/>
        </p:nvSpPr>
        <p:spPr>
          <a:xfrm>
            <a:off x="3688231" y="11843132"/>
            <a:ext cx="13440451"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139700" defTabSz="457200">
              <a:spcBef>
                <a:spcPts val="0"/>
              </a:spcBef>
              <a:defRPr>
                <a:solidFill>
                  <a:srgbClr val="535860"/>
                </a:solidFill>
                <a:latin typeface="Graphik"/>
                <a:ea typeface="Graphik"/>
                <a:cs typeface="Graphik"/>
                <a:sym typeface="Graphik"/>
              </a:defRPr>
            </a:lvl1pPr>
          </a:lstStyle>
          <a:p>
            <a:pPr/>
            <a:r>
              <a:t>Ranges are essential for performing calculations, applying formatting, and working with data in Excel.</a:t>
            </a:r>
          </a:p>
        </p:txBody>
      </p:sp>
      <p:sp>
        <p:nvSpPr>
          <p:cNvPr id="573" name="Connection Line"/>
          <p:cNvSpPr/>
          <p:nvPr/>
        </p:nvSpPr>
        <p:spPr>
          <a:xfrm>
            <a:off x="2439470" y="4105204"/>
            <a:ext cx="4950545" cy="3776047"/>
          </a:xfrm>
          <a:custGeom>
            <a:avLst/>
            <a:gdLst/>
            <a:ahLst/>
            <a:cxnLst>
              <a:cxn ang="0">
                <a:pos x="wd2" y="hd2"/>
              </a:cxn>
              <a:cxn ang="5400000">
                <a:pos x="wd2" y="hd2"/>
              </a:cxn>
              <a:cxn ang="10800000">
                <a:pos x="wd2" y="hd2"/>
              </a:cxn>
              <a:cxn ang="16200000">
                <a:pos x="wd2" y="hd2"/>
              </a:cxn>
            </a:cxnLst>
            <a:rect l="0" t="0" r="r" b="b"/>
            <a:pathLst>
              <a:path w="16661" h="21130" fill="norm" stroke="1" extrusionOk="0">
                <a:moveTo>
                  <a:pt x="7418" y="21106"/>
                </a:moveTo>
                <a:cubicBezTo>
                  <a:pt x="-4939" y="21600"/>
                  <a:pt x="-1858" y="14565"/>
                  <a:pt x="16661"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574" name="Connection Line"/>
          <p:cNvSpPr/>
          <p:nvPr/>
        </p:nvSpPr>
        <p:spPr>
          <a:xfrm>
            <a:off x="9795516" y="4120267"/>
            <a:ext cx="1103538" cy="3015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electing Ranges"/>
          <p:cNvSpPr txBox="1"/>
          <p:nvPr/>
        </p:nvSpPr>
        <p:spPr>
          <a:xfrm>
            <a:off x="1158665" y="1438645"/>
            <a:ext cx="8865018" cy="933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Selecting Ranges</a:t>
            </a:r>
          </a:p>
        </p:txBody>
      </p:sp>
      <p:sp>
        <p:nvSpPr>
          <p:cNvPr id="207" name="Contiguous"/>
          <p:cNvSpPr txBox="1"/>
          <p:nvPr/>
        </p:nvSpPr>
        <p:spPr>
          <a:xfrm>
            <a:off x="13659048" y="2433909"/>
            <a:ext cx="3432176"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Contiguous</a:t>
            </a:r>
          </a:p>
        </p:txBody>
      </p:sp>
      <p:sp>
        <p:nvSpPr>
          <p:cNvPr id="208" name="Non-contiguous"/>
          <p:cNvSpPr txBox="1"/>
          <p:nvPr/>
        </p:nvSpPr>
        <p:spPr>
          <a:xfrm>
            <a:off x="17974036" y="7599811"/>
            <a:ext cx="4737736" cy="933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53676D"/>
                </a:solidFill>
              </a:defRPr>
            </a:lvl1pPr>
          </a:lstStyle>
          <a:p>
            <a:pPr/>
            <a:r>
              <a:t>Non-contiguous</a:t>
            </a:r>
          </a:p>
        </p:txBody>
      </p:sp>
      <p:pic>
        <p:nvPicPr>
          <p:cNvPr id="209" name="Image" descr="Image"/>
          <p:cNvPicPr>
            <a:picLocks noChangeAspect="1"/>
          </p:cNvPicPr>
          <p:nvPr/>
        </p:nvPicPr>
        <p:blipFill>
          <a:blip r:embed="rId2">
            <a:extLst/>
          </a:blip>
          <a:stretch>
            <a:fillRect/>
          </a:stretch>
        </p:blipFill>
        <p:spPr>
          <a:xfrm>
            <a:off x="3605545" y="4040284"/>
            <a:ext cx="12557770" cy="6787345"/>
          </a:xfrm>
          <a:prstGeom prst="rect">
            <a:avLst/>
          </a:prstGeom>
          <a:ln w="12700">
            <a:miter lim="400000"/>
          </a:ln>
        </p:spPr>
      </p:pic>
      <p:sp>
        <p:nvSpPr>
          <p:cNvPr id="210" name="Connection Line"/>
          <p:cNvSpPr/>
          <p:nvPr/>
        </p:nvSpPr>
        <p:spPr>
          <a:xfrm>
            <a:off x="10333898" y="2332793"/>
            <a:ext cx="3932068" cy="3687273"/>
          </a:xfrm>
          <a:custGeom>
            <a:avLst/>
            <a:gdLst/>
            <a:ahLst/>
            <a:cxnLst>
              <a:cxn ang="0">
                <a:pos x="wd2" y="hd2"/>
              </a:cxn>
              <a:cxn ang="5400000">
                <a:pos x="wd2" y="hd2"/>
              </a:cxn>
              <a:cxn ang="10800000">
                <a:pos x="wd2" y="hd2"/>
              </a:cxn>
              <a:cxn ang="16200000">
                <a:pos x="wd2" y="hd2"/>
              </a:cxn>
            </a:cxnLst>
            <a:rect l="0" t="0" r="r" b="b"/>
            <a:pathLst>
              <a:path w="21600" h="19614" fill="norm" stroke="1" extrusionOk="0">
                <a:moveTo>
                  <a:pt x="0" y="19614"/>
                </a:moveTo>
                <a:cubicBezTo>
                  <a:pt x="4240" y="4373"/>
                  <a:pt x="11440" y="-1986"/>
                  <a:pt x="21600" y="538"/>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sp>
        <p:nvSpPr>
          <p:cNvPr id="211" name="Line"/>
          <p:cNvSpPr/>
          <p:nvPr/>
        </p:nvSpPr>
        <p:spPr>
          <a:xfrm flipH="1" flipV="1">
            <a:off x="13560950" y="7222828"/>
            <a:ext cx="4228306" cy="841640"/>
          </a:xfrm>
          <a:prstGeom prst="line">
            <a:avLst/>
          </a:prstGeom>
          <a:ln w="76200">
            <a:solidFill>
              <a:srgbClr val="EAA51B"/>
            </a:solidFill>
            <a:miter lim="400000"/>
            <a:tailEnd type="triangle"/>
          </a:ln>
        </p:spPr>
        <p:txBody>
          <a:bodyPr lIns="45718" tIns="45718" rIns="45718" bIns="45718"/>
          <a:lstStyle/>
          <a:p>
            <a:pPr/>
          </a:p>
        </p:txBody>
      </p:sp>
      <p:sp>
        <p:nvSpPr>
          <p:cNvPr id="212" name="Line"/>
          <p:cNvSpPr/>
          <p:nvPr/>
        </p:nvSpPr>
        <p:spPr>
          <a:xfrm flipH="1">
            <a:off x="13433953" y="8191466"/>
            <a:ext cx="4482304" cy="635903"/>
          </a:xfrm>
          <a:prstGeom prst="line">
            <a:avLst/>
          </a:prstGeom>
          <a:ln w="76200">
            <a:solidFill>
              <a:srgbClr val="EAA51B"/>
            </a:solidFill>
            <a:miter lim="400000"/>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Modifying tables (adding/deleting rows/columns, resizing)"/>
          <p:cNvSpPr txBox="1"/>
          <p:nvPr/>
        </p:nvSpPr>
        <p:spPr>
          <a:xfrm>
            <a:off x="835403" y="561863"/>
            <a:ext cx="1714309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Modifying tables (adding/deleting rows/columns, resizing)</a:t>
            </a:r>
          </a:p>
        </p:txBody>
      </p:sp>
      <p:sp>
        <p:nvSpPr>
          <p:cNvPr id="577"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pic>
        <p:nvPicPr>
          <p:cNvPr id="578" name="Image" descr="Image"/>
          <p:cNvPicPr>
            <a:picLocks noChangeAspect="1"/>
          </p:cNvPicPr>
          <p:nvPr/>
        </p:nvPicPr>
        <p:blipFill>
          <a:blip r:embed="rId2">
            <a:extLst/>
          </a:blip>
          <a:stretch>
            <a:fillRect/>
          </a:stretch>
        </p:blipFill>
        <p:spPr>
          <a:xfrm>
            <a:off x="9258351" y="3189235"/>
            <a:ext cx="7662586" cy="964394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Table styles and formatting"/>
          <p:cNvSpPr txBox="1"/>
          <p:nvPr/>
        </p:nvSpPr>
        <p:spPr>
          <a:xfrm>
            <a:off x="835404" y="561863"/>
            <a:ext cx="8091806" cy="933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Table styles and formatting</a:t>
            </a:r>
          </a:p>
        </p:txBody>
      </p:sp>
      <p:sp>
        <p:nvSpPr>
          <p:cNvPr id="581"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pic>
        <p:nvPicPr>
          <p:cNvPr id="582" name="pasted-movie.png" descr="pasted-movie.png"/>
          <p:cNvPicPr>
            <a:picLocks noChangeAspect="1"/>
          </p:cNvPicPr>
          <p:nvPr/>
        </p:nvPicPr>
        <p:blipFill>
          <a:blip r:embed="rId2">
            <a:extLst/>
          </a:blip>
          <a:stretch>
            <a:fillRect/>
          </a:stretch>
        </p:blipFill>
        <p:spPr>
          <a:xfrm>
            <a:off x="11725227" y="4762500"/>
            <a:ext cx="8263257" cy="8238291"/>
          </a:xfrm>
          <a:prstGeom prst="rect">
            <a:avLst/>
          </a:prstGeom>
          <a:ln w="12700">
            <a:miter lim="400000"/>
          </a:ln>
        </p:spPr>
      </p:pic>
      <p:pic>
        <p:nvPicPr>
          <p:cNvPr id="583" name="pasted-movie.png" descr="pasted-movie.png"/>
          <p:cNvPicPr>
            <a:picLocks noChangeAspect="1"/>
          </p:cNvPicPr>
          <p:nvPr/>
        </p:nvPicPr>
        <p:blipFill>
          <a:blip r:embed="rId3">
            <a:extLst/>
          </a:blip>
          <a:stretch>
            <a:fillRect/>
          </a:stretch>
        </p:blipFill>
        <p:spPr>
          <a:xfrm>
            <a:off x="1987107" y="5843135"/>
            <a:ext cx="8263257" cy="4304203"/>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tructured references…"/>
          <p:cNvSpPr txBox="1"/>
          <p:nvPr/>
        </p:nvSpPr>
        <p:spPr>
          <a:xfrm>
            <a:off x="835404" y="354535"/>
            <a:ext cx="667321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Structured references </a:t>
            </a:r>
            <a:endParaRPr spc="-49"/>
          </a:p>
          <a:p>
            <a:pPr defTabSz="2414016">
              <a:lnSpc>
                <a:spcPct val="90000"/>
              </a:lnSpc>
              <a:spcBef>
                <a:spcPts val="0"/>
              </a:spcBef>
              <a:defRPr spc="-99" sz="2970">
                <a:solidFill>
                  <a:srgbClr val="8B5C5C"/>
                </a:solidFill>
                <a:latin typeface="Produkt Medium"/>
                <a:ea typeface="Produkt Medium"/>
                <a:cs typeface="Produkt Medium"/>
                <a:sym typeface="Produkt Medium"/>
              </a:defRPr>
            </a:pPr>
            <a:r>
              <a:t>(using column names in formulas)</a:t>
            </a:r>
          </a:p>
        </p:txBody>
      </p:sp>
      <p:sp>
        <p:nvSpPr>
          <p:cNvPr id="586"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sp>
        <p:nvSpPr>
          <p:cNvPr id="587" name="Connection Line"/>
          <p:cNvSpPr/>
          <p:nvPr/>
        </p:nvSpPr>
        <p:spPr>
          <a:xfrm>
            <a:off x="17473277" y="981741"/>
            <a:ext cx="1103538" cy="3015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588" name="Image" descr="Image"/>
          <p:cNvPicPr>
            <a:picLocks noChangeAspect="1"/>
          </p:cNvPicPr>
          <p:nvPr/>
        </p:nvPicPr>
        <p:blipFill>
          <a:blip r:embed="rId2">
            <a:extLst/>
          </a:blip>
          <a:stretch>
            <a:fillRect/>
          </a:stretch>
        </p:blipFill>
        <p:spPr>
          <a:xfrm>
            <a:off x="4477965" y="4487553"/>
            <a:ext cx="13861378" cy="564898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tructured references…"/>
          <p:cNvSpPr txBox="1"/>
          <p:nvPr/>
        </p:nvSpPr>
        <p:spPr>
          <a:xfrm>
            <a:off x="835404" y="354535"/>
            <a:ext cx="667321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p>
            <a:pPr defTabSz="2414016">
              <a:lnSpc>
                <a:spcPct val="90000"/>
              </a:lnSpc>
              <a:spcBef>
                <a:spcPts val="0"/>
              </a:spcBef>
              <a:defRPr spc="-98" sz="4950">
                <a:solidFill>
                  <a:srgbClr val="E38300"/>
                </a:solidFill>
                <a:latin typeface="Produkt Medium"/>
                <a:ea typeface="Produkt Medium"/>
                <a:cs typeface="Produkt Medium"/>
                <a:sym typeface="Produkt Medium"/>
              </a:defRPr>
            </a:pPr>
            <a:r>
              <a:t>Structured references </a:t>
            </a:r>
            <a:endParaRPr spc="-49"/>
          </a:p>
          <a:p>
            <a:pPr defTabSz="2414016">
              <a:lnSpc>
                <a:spcPct val="90000"/>
              </a:lnSpc>
              <a:spcBef>
                <a:spcPts val="0"/>
              </a:spcBef>
              <a:defRPr spc="-99" sz="2970">
                <a:solidFill>
                  <a:srgbClr val="8B5C5C"/>
                </a:solidFill>
                <a:latin typeface="Produkt Medium"/>
                <a:ea typeface="Produkt Medium"/>
                <a:cs typeface="Produkt Medium"/>
                <a:sym typeface="Produkt Medium"/>
              </a:defRPr>
            </a:pPr>
            <a:r>
              <a:t>(using column names in formulas)</a:t>
            </a:r>
          </a:p>
        </p:txBody>
      </p:sp>
      <p:sp>
        <p:nvSpPr>
          <p:cNvPr id="591"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sp>
        <p:nvSpPr>
          <p:cNvPr id="592" name="Connection Line"/>
          <p:cNvSpPr/>
          <p:nvPr/>
        </p:nvSpPr>
        <p:spPr>
          <a:xfrm>
            <a:off x="17473277" y="981741"/>
            <a:ext cx="1103538" cy="3015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593" name="Image" descr="Image"/>
          <p:cNvPicPr>
            <a:picLocks noChangeAspect="1"/>
          </p:cNvPicPr>
          <p:nvPr/>
        </p:nvPicPr>
        <p:blipFill>
          <a:blip r:embed="rId2">
            <a:extLst/>
          </a:blip>
          <a:stretch>
            <a:fillRect/>
          </a:stretch>
        </p:blipFill>
        <p:spPr>
          <a:xfrm>
            <a:off x="4477965" y="4487553"/>
            <a:ext cx="13861378" cy="5648987"/>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tructured references…"/>
          <p:cNvSpPr txBox="1"/>
          <p:nvPr/>
        </p:nvSpPr>
        <p:spPr>
          <a:xfrm>
            <a:off x="835404" y="354535"/>
            <a:ext cx="616267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Trend for time series</a:t>
            </a:r>
          </a:p>
        </p:txBody>
      </p:sp>
      <p:sp>
        <p:nvSpPr>
          <p:cNvPr id="596"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sp>
        <p:nvSpPr>
          <p:cNvPr id="597" name="Connection Line"/>
          <p:cNvSpPr/>
          <p:nvPr/>
        </p:nvSpPr>
        <p:spPr>
          <a:xfrm>
            <a:off x="17473277" y="981741"/>
            <a:ext cx="1103538" cy="30152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3" y="9133"/>
                  <a:pt x="13053" y="1933"/>
                  <a:pt x="0" y="0"/>
                </a:cubicBezTo>
              </a:path>
            </a:pathLst>
          </a:custGeom>
          <a:ln w="76200">
            <a:solidFill>
              <a:srgbClr val="E38300"/>
            </a:solidFill>
            <a:miter lim="400000"/>
            <a:headEnd type="triangle"/>
          </a:ln>
        </p:spPr>
        <p:txBody>
          <a:bodyPr lIns="50800" tIns="50800" rIns="50800" bIns="50800"/>
          <a:lstStyle/>
          <a:p>
            <a:pPr>
              <a:defRPr>
                <a:solidFill>
                  <a:srgbClr val="535860"/>
                </a:solidFill>
                <a:latin typeface="Graphik Light"/>
                <a:ea typeface="Graphik Light"/>
                <a:cs typeface="Graphik Light"/>
                <a:sym typeface="Graphik Light"/>
              </a:defRPr>
            </a:pPr>
          </a:p>
        </p:txBody>
      </p:sp>
      <p:pic>
        <p:nvPicPr>
          <p:cNvPr id="598" name="pasted-movie.png" descr="pasted-movie.png"/>
          <p:cNvPicPr>
            <a:picLocks noChangeAspect="1"/>
          </p:cNvPicPr>
          <p:nvPr/>
        </p:nvPicPr>
        <p:blipFill>
          <a:blip r:embed="rId2">
            <a:extLst/>
          </a:blip>
          <a:stretch>
            <a:fillRect/>
          </a:stretch>
        </p:blipFill>
        <p:spPr>
          <a:xfrm>
            <a:off x="2078410" y="3240748"/>
            <a:ext cx="15162904" cy="8246492"/>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tructured references…"/>
          <p:cNvSpPr txBox="1"/>
          <p:nvPr/>
        </p:nvSpPr>
        <p:spPr>
          <a:xfrm>
            <a:off x="835404" y="354535"/>
            <a:ext cx="4871721"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Projected Trend</a:t>
            </a:r>
          </a:p>
        </p:txBody>
      </p:sp>
      <p:sp>
        <p:nvSpPr>
          <p:cNvPr id="601" name="A range is a group of selected cells in a worksheet."/>
          <p:cNvSpPr txBox="1"/>
          <p:nvPr/>
        </p:nvSpPr>
        <p:spPr>
          <a:xfrm>
            <a:off x="1471121" y="2086885"/>
            <a:ext cx="126121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317500" defTabSz="457200">
              <a:spcBef>
                <a:spcPts val="0"/>
              </a:spcBef>
              <a:buSzPct val="100000"/>
              <a:buFont typeface="Times Roman"/>
              <a:buChar char="•"/>
              <a:defRPr>
                <a:solidFill>
                  <a:srgbClr val="535860"/>
                </a:solidFill>
                <a:latin typeface="Graphik"/>
                <a:ea typeface="Graphik"/>
                <a:cs typeface="Graphik"/>
                <a:sym typeface="Graphik"/>
              </a:defRPr>
            </a:lvl1pPr>
          </a:lstStyle>
          <a:p>
            <a:pPr/>
            <a:r>
              <a:t>A range is a group of selected cells in a worksheet.</a:t>
            </a:r>
          </a:p>
        </p:txBody>
      </p:sp>
      <p:pic>
        <p:nvPicPr>
          <p:cNvPr id="602" name="Image" descr="Image"/>
          <p:cNvPicPr>
            <a:picLocks noChangeAspect="1"/>
          </p:cNvPicPr>
          <p:nvPr/>
        </p:nvPicPr>
        <p:blipFill>
          <a:blip r:embed="rId2">
            <a:extLst/>
          </a:blip>
          <a:stretch>
            <a:fillRect/>
          </a:stretch>
        </p:blipFill>
        <p:spPr>
          <a:xfrm>
            <a:off x="3505802" y="4210049"/>
            <a:ext cx="12439048" cy="8776791"/>
          </a:xfrm>
          <a:prstGeom prst="rect">
            <a:avLst/>
          </a:prstGeom>
          <a:ln w="12700">
            <a:miter lim="400000"/>
          </a:ln>
        </p:spPr>
      </p:pic>
      <p:sp>
        <p:nvSpPr>
          <p:cNvPr id="603" name="Arrow"/>
          <p:cNvSpPr/>
          <p:nvPr/>
        </p:nvSpPr>
        <p:spPr>
          <a:xfrm>
            <a:off x="9163623" y="11649565"/>
            <a:ext cx="1895745"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61" y="14256"/>
                </a:moveTo>
                <a:lnTo>
                  <a:pt x="9261" y="21600"/>
                </a:lnTo>
                <a:lnTo>
                  <a:pt x="0" y="10800"/>
                </a:lnTo>
                <a:lnTo>
                  <a:pt x="9261" y="0"/>
                </a:lnTo>
                <a:lnTo>
                  <a:pt x="9261" y="7344"/>
                </a:lnTo>
                <a:lnTo>
                  <a:pt x="21600" y="7344"/>
                </a:lnTo>
                <a:lnTo>
                  <a:pt x="21600" y="14256"/>
                </a:lnTo>
                <a:close/>
              </a:path>
            </a:pathLst>
          </a:custGeom>
          <a:solidFill>
            <a:schemeClr val="accent4">
              <a:lumOff val="8627"/>
            </a:schemeClr>
          </a:solidFill>
          <a:ln w="25400">
            <a:solidFill>
              <a:schemeClr val="accent1"/>
            </a:solidFill>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5" name="Image" descr="Image"/>
          <p:cNvPicPr>
            <a:picLocks noChangeAspect="1"/>
          </p:cNvPicPr>
          <p:nvPr/>
        </p:nvPicPr>
        <p:blipFill>
          <a:blip r:embed="rId2">
            <a:extLst/>
          </a:blip>
          <a:stretch>
            <a:fillRect/>
          </a:stretch>
        </p:blipFill>
        <p:spPr>
          <a:xfrm>
            <a:off x="2144599" y="1193709"/>
            <a:ext cx="12581267" cy="12700333"/>
          </a:xfrm>
          <a:prstGeom prst="rect">
            <a:avLst/>
          </a:prstGeom>
          <a:ln w="12700">
            <a:miter lim="400000"/>
          </a:ln>
        </p:spPr>
      </p:pic>
      <p:sp>
        <p:nvSpPr>
          <p:cNvPr id="606" name="Structured references…"/>
          <p:cNvSpPr txBox="1"/>
          <p:nvPr/>
        </p:nvSpPr>
        <p:spPr>
          <a:xfrm>
            <a:off x="835404" y="354535"/>
            <a:ext cx="1240218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Trend formula for multiple sets of x-values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tructured references…"/>
          <p:cNvSpPr txBox="1"/>
          <p:nvPr/>
        </p:nvSpPr>
        <p:spPr>
          <a:xfrm>
            <a:off x="835404" y="354535"/>
            <a:ext cx="657288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FORECAST vs TREND</a:t>
            </a:r>
          </a:p>
        </p:txBody>
      </p:sp>
      <p:pic>
        <p:nvPicPr>
          <p:cNvPr id="609" name="Image" descr="Image"/>
          <p:cNvPicPr>
            <a:picLocks noChangeAspect="1"/>
          </p:cNvPicPr>
          <p:nvPr/>
        </p:nvPicPr>
        <p:blipFill>
          <a:blip r:embed="rId2">
            <a:extLst/>
          </a:blip>
          <a:stretch>
            <a:fillRect/>
          </a:stretch>
        </p:blipFill>
        <p:spPr>
          <a:xfrm>
            <a:off x="3818715" y="1485308"/>
            <a:ext cx="14962924" cy="12199633"/>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tructured references…"/>
          <p:cNvSpPr txBox="1"/>
          <p:nvPr/>
        </p:nvSpPr>
        <p:spPr>
          <a:xfrm>
            <a:off x="835404" y="354535"/>
            <a:ext cx="5563236"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Visualize the trend</a:t>
            </a:r>
          </a:p>
        </p:txBody>
      </p:sp>
      <p:pic>
        <p:nvPicPr>
          <p:cNvPr id="612" name="Image" descr="Image"/>
          <p:cNvPicPr>
            <a:picLocks noChangeAspect="1"/>
          </p:cNvPicPr>
          <p:nvPr/>
        </p:nvPicPr>
        <p:blipFill>
          <a:blip r:embed="rId2">
            <a:extLst/>
          </a:blip>
          <a:stretch>
            <a:fillRect/>
          </a:stretch>
        </p:blipFill>
        <p:spPr>
          <a:xfrm>
            <a:off x="3152673" y="1665675"/>
            <a:ext cx="15594688" cy="11393794"/>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tructured references…"/>
          <p:cNvSpPr txBox="1"/>
          <p:nvPr/>
        </p:nvSpPr>
        <p:spPr>
          <a:xfrm>
            <a:off x="835404" y="354535"/>
            <a:ext cx="7839711" cy="1348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normAutofit fontScale="100000" lnSpcReduction="0"/>
          </a:bodyPr>
          <a:lstStyle>
            <a:lvl1pPr defTabSz="2438400">
              <a:lnSpc>
                <a:spcPct val="90000"/>
              </a:lnSpc>
              <a:spcBef>
                <a:spcPts val="0"/>
              </a:spcBef>
              <a:defRPr spc="-100" sz="5000">
                <a:solidFill>
                  <a:srgbClr val="E38300"/>
                </a:solidFill>
                <a:latin typeface="Produkt Medium"/>
                <a:ea typeface="Produkt Medium"/>
                <a:cs typeface="Produkt Medium"/>
                <a:sym typeface="Produkt Medium"/>
              </a:defRPr>
            </a:lvl1pPr>
          </a:lstStyle>
          <a:p>
            <a:pPr/>
            <a:r>
              <a:t>Trend with moving averag</a:t>
            </a:r>
          </a:p>
        </p:txBody>
      </p:sp>
      <p:pic>
        <p:nvPicPr>
          <p:cNvPr id="615" name="Image" descr="Image"/>
          <p:cNvPicPr>
            <a:picLocks noChangeAspect="1"/>
          </p:cNvPicPr>
          <p:nvPr/>
        </p:nvPicPr>
        <p:blipFill>
          <a:blip r:embed="rId2">
            <a:extLst/>
          </a:blip>
          <a:stretch>
            <a:fillRect/>
          </a:stretch>
        </p:blipFill>
        <p:spPr>
          <a:xfrm>
            <a:off x="6733845" y="1528757"/>
            <a:ext cx="15610065" cy="1209088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8_MinimalistLight">
  <a:themeElements>
    <a:clrScheme name="38_Minimalist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Helvetica"/>
        <a:ea typeface="Helvetica"/>
        <a:cs typeface="Helvetica"/>
      </a:majorFont>
      <a:minorFont>
        <a:latin typeface="Helvetica Neue"/>
        <a:ea typeface="Helvetica Neue"/>
        <a:cs typeface="Helvetica Neue"/>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8_MinimalistLight">
  <a:themeElements>
    <a:clrScheme name="38_MinimalistLight">
      <a:dk1>
        <a:srgbClr val="000000"/>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Helvetica"/>
        <a:ea typeface="Helvetica"/>
        <a:cs typeface="Helvetica"/>
      </a:majorFont>
      <a:minorFont>
        <a:latin typeface="Helvetica Neue"/>
        <a:ea typeface="Helvetica Neue"/>
        <a:cs typeface="Helvetica Neue"/>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